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0" r:id="rId3"/>
    <p:sldMasterId id="2147483649" r:id="rId4"/>
  </p:sldMasterIdLst>
  <p:notesMasterIdLst>
    <p:notesMasterId r:id="rId102"/>
  </p:notesMasterIdLst>
  <p:sldIdLst>
    <p:sldId id="256" r:id="rId5"/>
    <p:sldId id="279" r:id="rId6"/>
    <p:sldId id="741" r:id="rId7"/>
    <p:sldId id="579" r:id="rId8"/>
    <p:sldId id="580" r:id="rId9"/>
    <p:sldId id="581" r:id="rId10"/>
    <p:sldId id="582" r:id="rId11"/>
    <p:sldId id="583" r:id="rId12"/>
    <p:sldId id="662" r:id="rId13"/>
    <p:sldId id="742" r:id="rId14"/>
    <p:sldId id="661" r:id="rId15"/>
    <p:sldId id="584" r:id="rId16"/>
    <p:sldId id="585" r:id="rId17"/>
    <p:sldId id="586" r:id="rId18"/>
    <p:sldId id="587" r:id="rId19"/>
    <p:sldId id="716" r:id="rId20"/>
    <p:sldId id="717" r:id="rId21"/>
    <p:sldId id="588" r:id="rId22"/>
    <p:sldId id="589" r:id="rId23"/>
    <p:sldId id="590" r:id="rId24"/>
    <p:sldId id="591" r:id="rId25"/>
    <p:sldId id="592" r:id="rId26"/>
    <p:sldId id="593" r:id="rId27"/>
    <p:sldId id="738" r:id="rId28"/>
    <p:sldId id="734" r:id="rId29"/>
    <p:sldId id="735" r:id="rId30"/>
    <p:sldId id="719" r:id="rId31"/>
    <p:sldId id="723" r:id="rId32"/>
    <p:sldId id="732" r:id="rId33"/>
    <p:sldId id="724" r:id="rId34"/>
    <p:sldId id="725" r:id="rId35"/>
    <p:sldId id="663" r:id="rId36"/>
    <p:sldId id="664" r:id="rId37"/>
    <p:sldId id="665" r:id="rId38"/>
    <p:sldId id="666" r:id="rId39"/>
    <p:sldId id="667" r:id="rId40"/>
    <p:sldId id="668" r:id="rId41"/>
    <p:sldId id="669" r:id="rId42"/>
    <p:sldId id="671" r:id="rId43"/>
    <p:sldId id="672" r:id="rId44"/>
    <p:sldId id="673" r:id="rId45"/>
    <p:sldId id="674" r:id="rId46"/>
    <p:sldId id="675" r:id="rId47"/>
    <p:sldId id="676" r:id="rId48"/>
    <p:sldId id="677" r:id="rId49"/>
    <p:sldId id="678" r:id="rId50"/>
    <p:sldId id="679" r:id="rId51"/>
    <p:sldId id="688" r:id="rId52"/>
    <p:sldId id="680" r:id="rId53"/>
    <p:sldId id="681" r:id="rId54"/>
    <p:sldId id="682" r:id="rId55"/>
    <p:sldId id="683" r:id="rId56"/>
    <p:sldId id="684" r:id="rId57"/>
    <p:sldId id="687" r:id="rId58"/>
    <p:sldId id="689" r:id="rId59"/>
    <p:sldId id="685" r:id="rId60"/>
    <p:sldId id="686" r:id="rId61"/>
    <p:sldId id="690" r:id="rId62"/>
    <p:sldId id="395" r:id="rId63"/>
    <p:sldId id="396" r:id="rId64"/>
    <p:sldId id="693" r:id="rId65"/>
    <p:sldId id="397" r:id="rId66"/>
    <p:sldId id="398" r:id="rId67"/>
    <p:sldId id="691" r:id="rId68"/>
    <p:sldId id="692" r:id="rId69"/>
    <p:sldId id="399" r:id="rId70"/>
    <p:sldId id="694" r:id="rId71"/>
    <p:sldId id="695" r:id="rId72"/>
    <p:sldId id="696" r:id="rId73"/>
    <p:sldId id="705" r:id="rId74"/>
    <p:sldId id="706" r:id="rId75"/>
    <p:sldId id="707" r:id="rId76"/>
    <p:sldId id="709" r:id="rId77"/>
    <p:sldId id="708" r:id="rId78"/>
    <p:sldId id="710" r:id="rId79"/>
    <p:sldId id="711" r:id="rId80"/>
    <p:sldId id="712" r:id="rId81"/>
    <p:sldId id="403" r:id="rId82"/>
    <p:sldId id="698" r:id="rId83"/>
    <p:sldId id="404" r:id="rId84"/>
    <p:sldId id="405" r:id="rId85"/>
    <p:sldId id="718" r:id="rId86"/>
    <p:sldId id="408" r:id="rId87"/>
    <p:sldId id="700" r:id="rId88"/>
    <p:sldId id="699" r:id="rId89"/>
    <p:sldId id="409" r:id="rId90"/>
    <p:sldId id="410" r:id="rId91"/>
    <p:sldId id="406" r:id="rId92"/>
    <p:sldId id="702" r:id="rId93"/>
    <p:sldId id="703" r:id="rId94"/>
    <p:sldId id="704" r:id="rId95"/>
    <p:sldId id="713" r:id="rId96"/>
    <p:sldId id="714" r:id="rId97"/>
    <p:sldId id="715" r:id="rId98"/>
    <p:sldId id="739" r:id="rId99"/>
    <p:sldId id="740" r:id="rId100"/>
    <p:sldId id="602" r:id="rId101"/>
  </p:sldIdLst>
  <p:sldSz cx="9144000" cy="6858000" type="screen4x3"/>
  <p:notesSz cx="7099300" cy="102346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CCFFFF"/>
    <a:srgbClr val="99FFCC"/>
    <a:srgbClr val="66FFFF"/>
    <a:srgbClr val="FF6600"/>
    <a:srgbClr val="00FF00"/>
    <a:srgbClr val="6600CC"/>
    <a:srgbClr val="0099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F7B39-2FAD-4F27-AC83-36EB030FAED1}" v="12" dt="2023-10-03T09:25:1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86973" autoAdjust="0"/>
  </p:normalViewPr>
  <p:slideViewPr>
    <p:cSldViewPr>
      <p:cViewPr varScale="1">
        <p:scale>
          <a:sx n="72" d="100"/>
          <a:sy n="72" d="100"/>
        </p:scale>
        <p:origin x="6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customXml" Target="../customXml/item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customXml" Target="../customXml/item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 CHARLET" userId="5882593612cc6029" providerId="LiveId" clId="{CBCC4A0A-C778-409B-902B-959DB9808D7C}"/>
    <pc:docChg chg="undo custSel modSld modMainMaster">
      <pc:chgData name="Christophe CHARLET" userId="5882593612cc6029" providerId="LiveId" clId="{CBCC4A0A-C778-409B-902B-959DB9808D7C}" dt="2023-02-25T10:43:50.263" v="5110" actId="1076"/>
      <pc:docMkLst>
        <pc:docMk/>
      </pc:docMkLst>
      <pc:sldChg chg="modSp setBg">
        <pc:chgData name="Christophe CHARLET" userId="5882593612cc6029" providerId="LiveId" clId="{CBCC4A0A-C778-409B-902B-959DB9808D7C}" dt="2023-02-25T10:43:50.263" v="5110" actId="1076"/>
        <pc:sldMkLst>
          <pc:docMk/>
          <pc:sldMk cId="0" sldId="256"/>
        </pc:sldMkLst>
        <pc:spChg chg="mod">
          <ac:chgData name="Christophe CHARLET" userId="5882593612cc6029" providerId="LiveId" clId="{CBCC4A0A-C778-409B-902B-959DB9808D7C}" dt="2023-02-25T10:43:50.263" v="5110" actId="1076"/>
          <ac:spMkLst>
            <pc:docMk/>
            <pc:sldMk cId="0" sldId="256"/>
            <ac:spMk id="7170" creationId="{8A76F3F8-B672-4DD1-BFDC-C57EC96F73B1}"/>
          </ac:spMkLst>
        </pc:spChg>
      </pc:sldChg>
      <pc:sldChg chg="modSp mod">
        <pc:chgData name="Christophe CHARLET" userId="5882593612cc6029" providerId="LiveId" clId="{CBCC4A0A-C778-409B-902B-959DB9808D7C}" dt="2022-02-17T13:14:51.737" v="3254" actId="13926"/>
        <pc:sldMkLst>
          <pc:docMk/>
          <pc:sldMk cId="0" sldId="395"/>
        </pc:sldMkLst>
        <pc:spChg chg="mod">
          <ac:chgData name="Christophe CHARLET" userId="5882593612cc6029" providerId="LiveId" clId="{CBCC4A0A-C778-409B-902B-959DB9808D7C}" dt="2022-02-17T13:14:36.814" v="3252" actId="13926"/>
          <ac:spMkLst>
            <pc:docMk/>
            <pc:sldMk cId="0" sldId="395"/>
            <ac:spMk id="66564" creationId="{6ACDCA85-AB58-498A-BAB7-8432E1100B6D}"/>
          </ac:spMkLst>
        </pc:spChg>
        <pc:spChg chg="mod">
          <ac:chgData name="Christophe CHARLET" userId="5882593612cc6029" providerId="LiveId" clId="{CBCC4A0A-C778-409B-902B-959DB9808D7C}" dt="2022-02-17T13:14:51.737" v="3254" actId="13926"/>
          <ac:spMkLst>
            <pc:docMk/>
            <pc:sldMk cId="0" sldId="395"/>
            <ac:spMk id="188422" creationId="{FD08600C-28FB-407B-9FA4-6F101ECD0F3B}"/>
          </ac:spMkLst>
        </pc:spChg>
      </pc:sldChg>
      <pc:sldChg chg="addSp modSp mod modAnim">
        <pc:chgData name="Christophe CHARLET" userId="5882593612cc6029" providerId="LiveId" clId="{CBCC4A0A-C778-409B-902B-959DB9808D7C}" dt="2022-02-17T13:39:01.370" v="3626" actId="1076"/>
        <pc:sldMkLst>
          <pc:docMk/>
          <pc:sldMk cId="0" sldId="396"/>
        </pc:sldMkLst>
        <pc:spChg chg="add mod">
          <ac:chgData name="Christophe CHARLET" userId="5882593612cc6029" providerId="LiveId" clId="{CBCC4A0A-C778-409B-902B-959DB9808D7C}" dt="2022-02-17T13:39:01.370" v="3626" actId="1076"/>
          <ac:spMkLst>
            <pc:docMk/>
            <pc:sldMk cId="0" sldId="396"/>
            <ac:spMk id="2" creationId="{33CE9A05-C2D0-45F5-95E8-441DF272C5F5}"/>
          </ac:spMkLst>
        </pc:spChg>
        <pc:spChg chg="mod">
          <ac:chgData name="Christophe CHARLET" userId="5882593612cc6029" providerId="LiveId" clId="{CBCC4A0A-C778-409B-902B-959DB9808D7C}" dt="2022-02-17T13:28:26.009" v="3255" actId="13926"/>
          <ac:spMkLst>
            <pc:docMk/>
            <pc:sldMk cId="0" sldId="396"/>
            <ac:spMk id="189447" creationId="{741B5F7B-E43F-4D3C-BD89-854B45E35D4E}"/>
          </ac:spMkLst>
        </pc:spChg>
      </pc:sldChg>
      <pc:sldChg chg="modSp">
        <pc:chgData name="Christophe CHARLET" userId="5882593612cc6029" providerId="LiveId" clId="{CBCC4A0A-C778-409B-902B-959DB9808D7C}" dt="2022-02-17T13:39:49.123" v="3627" actId="13926"/>
        <pc:sldMkLst>
          <pc:docMk/>
          <pc:sldMk cId="0" sldId="399"/>
        </pc:sldMkLst>
        <pc:spChg chg="mod">
          <ac:chgData name="Christophe CHARLET" userId="5882593612cc6029" providerId="LiveId" clId="{CBCC4A0A-C778-409B-902B-959DB9808D7C}" dt="2022-02-17T13:39:49.123" v="3627" actId="13926"/>
          <ac:spMkLst>
            <pc:docMk/>
            <pc:sldMk cId="0" sldId="399"/>
            <ac:spMk id="192521" creationId="{E405E2FC-8E91-47B5-B5E2-560DD966D9DD}"/>
          </ac:spMkLst>
        </pc:spChg>
      </pc:sldChg>
      <pc:sldChg chg="modSp">
        <pc:chgData name="Christophe CHARLET" userId="5882593612cc6029" providerId="LiveId" clId="{CBCC4A0A-C778-409B-902B-959DB9808D7C}" dt="2022-02-17T14:23:51.504" v="4226" actId="13926"/>
        <pc:sldMkLst>
          <pc:docMk/>
          <pc:sldMk cId="0" sldId="403"/>
        </pc:sldMkLst>
        <pc:spChg chg="mod">
          <ac:chgData name="Christophe CHARLET" userId="5882593612cc6029" providerId="LiveId" clId="{CBCC4A0A-C778-409B-902B-959DB9808D7C}" dt="2022-02-17T14:23:51.504" v="4226" actId="13926"/>
          <ac:spMkLst>
            <pc:docMk/>
            <pc:sldMk cId="0" sldId="403"/>
            <ac:spMk id="197645" creationId="{DDA31255-B299-4AD2-B63B-93053015D869}"/>
          </ac:spMkLst>
        </pc:spChg>
      </pc:sldChg>
      <pc:sldChg chg="addSp modSp mod modAnim">
        <pc:chgData name="Christophe CHARLET" userId="5882593612cc6029" providerId="LiveId" clId="{CBCC4A0A-C778-409B-902B-959DB9808D7C}" dt="2022-02-17T14:32:31.016" v="4444" actId="13926"/>
        <pc:sldMkLst>
          <pc:docMk/>
          <pc:sldMk cId="0" sldId="404"/>
        </pc:sldMkLst>
        <pc:spChg chg="add mod">
          <ac:chgData name="Christophe CHARLET" userId="5882593612cc6029" providerId="LiveId" clId="{CBCC4A0A-C778-409B-902B-959DB9808D7C}" dt="2022-02-17T14:30:10.093" v="4432" actId="207"/>
          <ac:spMkLst>
            <pc:docMk/>
            <pc:sldMk cId="0" sldId="404"/>
            <ac:spMk id="2" creationId="{C5395914-2B35-4362-9BDD-0187A58F77B0}"/>
          </ac:spMkLst>
        </pc:spChg>
        <pc:spChg chg="mod">
          <ac:chgData name="Christophe CHARLET" userId="5882593612cc6029" providerId="LiveId" clId="{CBCC4A0A-C778-409B-902B-959DB9808D7C}" dt="2022-02-17T14:26:47.841" v="4266" actId="13926"/>
          <ac:spMkLst>
            <pc:docMk/>
            <pc:sldMk cId="0" sldId="404"/>
            <ac:spMk id="198661" creationId="{280D93B4-FCBE-4B96-A013-140A47B8E26C}"/>
          </ac:spMkLst>
        </pc:spChg>
        <pc:spChg chg="mod">
          <ac:chgData name="Christophe CHARLET" userId="5882593612cc6029" providerId="LiveId" clId="{CBCC4A0A-C778-409B-902B-959DB9808D7C}" dt="2022-02-17T14:32:31.016" v="4444" actId="13926"/>
          <ac:spMkLst>
            <pc:docMk/>
            <pc:sldMk cId="0" sldId="404"/>
            <ac:spMk id="198662" creationId="{CE0585F7-E8FB-4F09-BDDD-8278962A8CCE}"/>
          </ac:spMkLst>
        </pc:spChg>
        <pc:cxnChg chg="add mod">
          <ac:chgData name="Christophe CHARLET" userId="5882593612cc6029" providerId="LiveId" clId="{CBCC4A0A-C778-409B-902B-959DB9808D7C}" dt="2022-02-17T14:30:26.485" v="4434" actId="13822"/>
          <ac:cxnSpMkLst>
            <pc:docMk/>
            <pc:sldMk cId="0" sldId="404"/>
            <ac:cxnSpMk id="4" creationId="{55121F59-ECB2-454F-8263-C2822B230444}"/>
          </ac:cxnSpMkLst>
        </pc:cxnChg>
      </pc:sldChg>
      <pc:sldChg chg="modSp mod">
        <pc:chgData name="Christophe CHARLET" userId="5882593612cc6029" providerId="LiveId" clId="{CBCC4A0A-C778-409B-902B-959DB9808D7C}" dt="2022-02-17T14:34:21.208" v="4450" actId="13926"/>
        <pc:sldMkLst>
          <pc:docMk/>
          <pc:sldMk cId="0" sldId="405"/>
        </pc:sldMkLst>
        <pc:spChg chg="mod">
          <ac:chgData name="Christophe CHARLET" userId="5882593612cc6029" providerId="LiveId" clId="{CBCC4A0A-C778-409B-902B-959DB9808D7C}" dt="2022-02-17T14:32:40.588" v="4445" actId="13926"/>
          <ac:spMkLst>
            <pc:docMk/>
            <pc:sldMk cId="0" sldId="405"/>
            <ac:spMk id="89091" creationId="{B2B310C5-5FBA-48B1-874B-E2FD0F96A031}"/>
          </ac:spMkLst>
        </pc:spChg>
        <pc:spChg chg="mod">
          <ac:chgData name="Christophe CHARLET" userId="5882593612cc6029" providerId="LiveId" clId="{CBCC4A0A-C778-409B-902B-959DB9808D7C}" dt="2022-02-17T14:33:25.113" v="4446" actId="13926"/>
          <ac:spMkLst>
            <pc:docMk/>
            <pc:sldMk cId="0" sldId="405"/>
            <ac:spMk id="199693" creationId="{C378493D-00A0-417E-84B4-FF238BD9086F}"/>
          </ac:spMkLst>
        </pc:spChg>
        <pc:spChg chg="mod">
          <ac:chgData name="Christophe CHARLET" userId="5882593612cc6029" providerId="LiveId" clId="{CBCC4A0A-C778-409B-902B-959DB9808D7C}" dt="2022-02-17T14:34:21.208" v="4450" actId="13926"/>
          <ac:spMkLst>
            <pc:docMk/>
            <pc:sldMk cId="0" sldId="405"/>
            <ac:spMk id="199694" creationId="{79916093-0170-4F66-9473-3E8CA7657592}"/>
          </ac:spMkLst>
        </pc:spChg>
        <pc:spChg chg="mod">
          <ac:chgData name="Christophe CHARLET" userId="5882593612cc6029" providerId="LiveId" clId="{CBCC4A0A-C778-409B-902B-959DB9808D7C}" dt="2022-02-17T14:33:54.794" v="4449" actId="14100"/>
          <ac:spMkLst>
            <pc:docMk/>
            <pc:sldMk cId="0" sldId="405"/>
            <ac:spMk id="199700" creationId="{660C965F-AB2D-420F-99F6-B86692A4923F}"/>
          </ac:spMkLst>
        </pc:spChg>
      </pc:sldChg>
      <pc:sldChg chg="modSp">
        <pc:chgData name="Christophe CHARLET" userId="5882593612cc6029" providerId="LiveId" clId="{CBCC4A0A-C778-409B-902B-959DB9808D7C}" dt="2022-02-20T10:10:02.613" v="4597" actId="13926"/>
        <pc:sldMkLst>
          <pc:docMk/>
          <pc:sldMk cId="0" sldId="406"/>
        </pc:sldMkLst>
        <pc:spChg chg="mod">
          <ac:chgData name="Christophe CHARLET" userId="5882593612cc6029" providerId="LiveId" clId="{CBCC4A0A-C778-409B-902B-959DB9808D7C}" dt="2022-02-20T10:10:02.613" v="4597" actId="13926"/>
          <ac:spMkLst>
            <pc:docMk/>
            <pc:sldMk cId="0" sldId="406"/>
            <ac:spMk id="200720" creationId="{2A47D675-3623-41E5-A18B-8D83C81952AD}"/>
          </ac:spMkLst>
        </pc:spChg>
      </pc:sldChg>
      <pc:sldChg chg="modSp">
        <pc:chgData name="Christophe CHARLET" userId="5882593612cc6029" providerId="LiveId" clId="{CBCC4A0A-C778-409B-902B-959DB9808D7C}" dt="2022-02-20T09:57:16.365" v="4523" actId="13926"/>
        <pc:sldMkLst>
          <pc:docMk/>
          <pc:sldMk cId="0" sldId="408"/>
        </pc:sldMkLst>
        <pc:spChg chg="mod">
          <ac:chgData name="Christophe CHARLET" userId="5882593612cc6029" providerId="LiveId" clId="{CBCC4A0A-C778-409B-902B-959DB9808D7C}" dt="2022-02-20T09:57:16.365" v="4523" actId="13926"/>
          <ac:spMkLst>
            <pc:docMk/>
            <pc:sldMk cId="0" sldId="408"/>
            <ac:spMk id="202772" creationId="{45D910A2-0B7E-479E-B5FA-7349DEE84964}"/>
          </ac:spMkLst>
        </pc:spChg>
      </pc:sldChg>
      <pc:sldChg chg="modSp">
        <pc:chgData name="Christophe CHARLET" userId="5882593612cc6029" providerId="LiveId" clId="{CBCC4A0A-C778-409B-902B-959DB9808D7C}" dt="2022-02-20T10:06:58.330" v="4590" actId="113"/>
        <pc:sldMkLst>
          <pc:docMk/>
          <pc:sldMk cId="0" sldId="409"/>
        </pc:sldMkLst>
        <pc:spChg chg="mod">
          <ac:chgData name="Christophe CHARLET" userId="5882593612cc6029" providerId="LiveId" clId="{CBCC4A0A-C778-409B-902B-959DB9808D7C}" dt="2022-02-20T10:06:58.330" v="4590" actId="113"/>
          <ac:spMkLst>
            <pc:docMk/>
            <pc:sldMk cId="0" sldId="409"/>
            <ac:spMk id="203783" creationId="{3110B8EE-6DDD-42DE-B4FB-7ABE8D54801E}"/>
          </ac:spMkLst>
        </pc:spChg>
        <pc:spChg chg="mod">
          <ac:chgData name="Christophe CHARLET" userId="5882593612cc6029" providerId="LiveId" clId="{CBCC4A0A-C778-409B-902B-959DB9808D7C}" dt="2022-02-20T10:04:54.177" v="4541" actId="207"/>
          <ac:spMkLst>
            <pc:docMk/>
            <pc:sldMk cId="0" sldId="409"/>
            <ac:spMk id="203785" creationId="{691BBFEF-4451-4FF5-9310-10AAA7F614E6}"/>
          </ac:spMkLst>
        </pc:spChg>
        <pc:spChg chg="mod">
          <ac:chgData name="Christophe CHARLET" userId="5882593612cc6029" providerId="LiveId" clId="{CBCC4A0A-C778-409B-902B-959DB9808D7C}" dt="2022-02-20T10:05:04.813" v="4542" actId="207"/>
          <ac:spMkLst>
            <pc:docMk/>
            <pc:sldMk cId="0" sldId="409"/>
            <ac:spMk id="203788" creationId="{3C832BFF-9375-462C-A9A2-603A363F10B3}"/>
          </ac:spMkLst>
        </pc:spChg>
      </pc:sldChg>
      <pc:sldChg chg="modSp">
        <pc:chgData name="Christophe CHARLET" userId="5882593612cc6029" providerId="LiveId" clId="{CBCC4A0A-C778-409B-902B-959DB9808D7C}" dt="2022-02-20T10:08:26.409" v="4594" actId="13926"/>
        <pc:sldMkLst>
          <pc:docMk/>
          <pc:sldMk cId="0" sldId="410"/>
        </pc:sldMkLst>
        <pc:spChg chg="mod">
          <ac:chgData name="Christophe CHARLET" userId="5882593612cc6029" providerId="LiveId" clId="{CBCC4A0A-C778-409B-902B-959DB9808D7C}" dt="2022-02-20T10:07:37.881" v="4592" actId="13926"/>
          <ac:spMkLst>
            <pc:docMk/>
            <pc:sldMk cId="0" sldId="410"/>
            <ac:spMk id="204805" creationId="{875040F2-0861-43E5-B198-AF36DBB9B85E}"/>
          </ac:spMkLst>
        </pc:spChg>
        <pc:spChg chg="mod">
          <ac:chgData name="Christophe CHARLET" userId="5882593612cc6029" providerId="LiveId" clId="{CBCC4A0A-C778-409B-902B-959DB9808D7C}" dt="2022-02-20T10:08:16.714" v="4593" actId="13926"/>
          <ac:spMkLst>
            <pc:docMk/>
            <pc:sldMk cId="0" sldId="410"/>
            <ac:spMk id="204806" creationId="{C19CBAF0-DA08-4E79-9D10-0CB9122F9A07}"/>
          </ac:spMkLst>
        </pc:spChg>
        <pc:spChg chg="mod">
          <ac:chgData name="Christophe CHARLET" userId="5882593612cc6029" providerId="LiveId" clId="{CBCC4A0A-C778-409B-902B-959DB9808D7C}" dt="2022-02-20T10:08:26.409" v="4594" actId="13926"/>
          <ac:spMkLst>
            <pc:docMk/>
            <pc:sldMk cId="0" sldId="410"/>
            <ac:spMk id="204807" creationId="{992765A5-CDAD-4BD7-AC61-37D84ECF2462}"/>
          </ac:spMkLst>
        </pc:spChg>
        <pc:spChg chg="mod">
          <ac:chgData name="Christophe CHARLET" userId="5882593612cc6029" providerId="LiveId" clId="{CBCC4A0A-C778-409B-902B-959DB9808D7C}" dt="2022-02-20T10:07:30.617" v="4591" actId="13926"/>
          <ac:spMkLst>
            <pc:docMk/>
            <pc:sldMk cId="0" sldId="410"/>
            <ac:spMk id="204808" creationId="{C676F748-ED7E-44DC-957A-09EA610EC75F}"/>
          </ac:spMkLst>
        </pc:spChg>
      </pc:sldChg>
      <pc:sldChg chg="modSp mod">
        <pc:chgData name="Christophe CHARLET" userId="5882593612cc6029" providerId="LiveId" clId="{CBCC4A0A-C778-409B-902B-959DB9808D7C}" dt="2022-02-13T11:50:05.307" v="1937" actId="20577"/>
        <pc:sldMkLst>
          <pc:docMk/>
          <pc:sldMk cId="0" sldId="584"/>
        </pc:sldMkLst>
        <pc:spChg chg="mod">
          <ac:chgData name="Christophe CHARLET" userId="5882593612cc6029" providerId="LiveId" clId="{CBCC4A0A-C778-409B-902B-959DB9808D7C}" dt="2022-02-13T11:50:05.307" v="1937" actId="20577"/>
          <ac:spMkLst>
            <pc:docMk/>
            <pc:sldMk cId="0" sldId="584"/>
            <ac:spMk id="17412" creationId="{FC39501A-A7C7-4F3B-A556-EBE7D439F9FF}"/>
          </ac:spMkLst>
        </pc:spChg>
      </pc:sldChg>
      <pc:sldChg chg="modAnim">
        <pc:chgData name="Christophe CHARLET" userId="5882593612cc6029" providerId="LiveId" clId="{CBCC4A0A-C778-409B-902B-959DB9808D7C}" dt="2022-02-13T12:00:03.067" v="1944"/>
        <pc:sldMkLst>
          <pc:docMk/>
          <pc:sldMk cId="0" sldId="587"/>
        </pc:sldMkLst>
      </pc:sldChg>
      <pc:sldChg chg="setBg">
        <pc:chgData name="Christophe CHARLET" userId="5882593612cc6029" providerId="LiveId" clId="{CBCC4A0A-C778-409B-902B-959DB9808D7C}" dt="2023-02-25T10:43:47.800" v="5109"/>
        <pc:sldMkLst>
          <pc:docMk/>
          <pc:sldMk cId="0" sldId="588"/>
        </pc:sldMkLst>
      </pc:sldChg>
      <pc:sldChg chg="addSp modSp mod modAnim">
        <pc:chgData name="Christophe CHARLET" userId="5882593612cc6029" providerId="LiveId" clId="{CBCC4A0A-C778-409B-902B-959DB9808D7C}" dt="2022-02-09T15:21:58.826" v="216"/>
        <pc:sldMkLst>
          <pc:docMk/>
          <pc:sldMk cId="0" sldId="590"/>
        </pc:sldMkLst>
        <pc:spChg chg="add mod">
          <ac:chgData name="Christophe CHARLET" userId="5882593612cc6029" providerId="LiveId" clId="{CBCC4A0A-C778-409B-902B-959DB9808D7C}" dt="2022-02-09T15:21:33.469" v="214" actId="20577"/>
          <ac:spMkLst>
            <pc:docMk/>
            <pc:sldMk cId="0" sldId="590"/>
            <ac:spMk id="2" creationId="{5821E630-9002-48C1-87E4-0BC0B4426C97}"/>
          </ac:spMkLst>
        </pc:spChg>
        <pc:spChg chg="mod">
          <ac:chgData name="Christophe CHARLET" userId="5882593612cc6029" providerId="LiveId" clId="{CBCC4A0A-C778-409B-902B-959DB9808D7C}" dt="2022-02-09T15:17:09.354" v="0" actId="13926"/>
          <ac:spMkLst>
            <pc:docMk/>
            <pc:sldMk cId="0" sldId="590"/>
            <ac:spMk id="397316" creationId="{9327AA36-3E14-4FC7-A902-3C9F38CDB507}"/>
          </ac:spMkLst>
        </pc:spChg>
      </pc:sldChg>
      <pc:sldChg chg="addSp modSp mod modAnim">
        <pc:chgData name="Christophe CHARLET" userId="5882593612cc6029" providerId="LiveId" clId="{CBCC4A0A-C778-409B-902B-959DB9808D7C}" dt="2022-02-09T15:30:16.593" v="316" actId="1076"/>
        <pc:sldMkLst>
          <pc:docMk/>
          <pc:sldMk cId="0" sldId="591"/>
        </pc:sldMkLst>
        <pc:spChg chg="add mod">
          <ac:chgData name="Christophe CHARLET" userId="5882593612cc6029" providerId="LiveId" clId="{CBCC4A0A-C778-409B-902B-959DB9808D7C}" dt="2022-02-09T15:30:16.593" v="316" actId="1076"/>
          <ac:spMkLst>
            <pc:docMk/>
            <pc:sldMk cId="0" sldId="591"/>
            <ac:spMk id="2" creationId="{C970C563-13F1-48C5-9004-C21E123966A7}"/>
          </ac:spMkLst>
        </pc:spChg>
        <pc:spChg chg="mod">
          <ac:chgData name="Christophe CHARLET" userId="5882593612cc6029" providerId="LiveId" clId="{CBCC4A0A-C778-409B-902B-959DB9808D7C}" dt="2022-02-09T15:27:54.497" v="219" actId="13926"/>
          <ac:spMkLst>
            <pc:docMk/>
            <pc:sldMk cId="0" sldId="591"/>
            <ac:spMk id="398338" creationId="{7933A2AA-9F86-463F-A0C0-786A1D228C14}"/>
          </ac:spMkLst>
        </pc:spChg>
      </pc:sldChg>
      <pc:sldChg chg="addSp delSp modSp mod modAnim modNotesTx">
        <pc:chgData name="Christophe CHARLET" userId="5882593612cc6029" providerId="LiveId" clId="{CBCC4A0A-C778-409B-902B-959DB9808D7C}" dt="2022-02-14T17:22:05.111" v="2062"/>
        <pc:sldMkLst>
          <pc:docMk/>
          <pc:sldMk cId="0" sldId="592"/>
        </pc:sldMkLst>
        <pc:spChg chg="add del mod">
          <ac:chgData name="Christophe CHARLET" userId="5882593612cc6029" providerId="LiveId" clId="{CBCC4A0A-C778-409B-902B-959DB9808D7C}" dt="2022-02-14T17:11:07.549" v="1947"/>
          <ac:spMkLst>
            <pc:docMk/>
            <pc:sldMk cId="0" sldId="592"/>
            <ac:spMk id="2" creationId="{95002E80-128F-4035-A78C-56269D0F915F}"/>
          </ac:spMkLst>
        </pc:spChg>
        <pc:spChg chg="add mod">
          <ac:chgData name="Christophe CHARLET" userId="5882593612cc6029" providerId="LiveId" clId="{CBCC4A0A-C778-409B-902B-959DB9808D7C}" dt="2022-02-14T17:19:18.806" v="2049" actId="1076"/>
          <ac:spMkLst>
            <pc:docMk/>
            <pc:sldMk cId="0" sldId="592"/>
            <ac:spMk id="3" creationId="{E8BD5A7A-84B7-4EA0-BEE9-2F31B361A32E}"/>
          </ac:spMkLst>
        </pc:spChg>
        <pc:spChg chg="add mod">
          <ac:chgData name="Christophe CHARLET" userId="5882593612cc6029" providerId="LiveId" clId="{CBCC4A0A-C778-409B-902B-959DB9808D7C}" dt="2022-02-14T17:16:57.224" v="2031" actId="1076"/>
          <ac:spMkLst>
            <pc:docMk/>
            <pc:sldMk cId="0" sldId="592"/>
            <ac:spMk id="4" creationId="{1AA31049-7D9D-4F82-8AC8-4CA848A2FFDD}"/>
          </ac:spMkLst>
        </pc:spChg>
        <pc:spChg chg="add del mod">
          <ac:chgData name="Christophe CHARLET" userId="5882593612cc6029" providerId="LiveId" clId="{CBCC4A0A-C778-409B-902B-959DB9808D7C}" dt="2022-02-14T17:15:04.987" v="2007"/>
          <ac:spMkLst>
            <pc:docMk/>
            <pc:sldMk cId="0" sldId="592"/>
            <ac:spMk id="5" creationId="{0FD99AFA-E234-4912-BEE7-8C49A23F1EF5}"/>
          </ac:spMkLst>
        </pc:spChg>
        <pc:spChg chg="add mod">
          <ac:chgData name="Christophe CHARLET" userId="5882593612cc6029" providerId="LiveId" clId="{CBCC4A0A-C778-409B-902B-959DB9808D7C}" dt="2022-02-14T17:18:07.185" v="2046" actId="255"/>
          <ac:spMkLst>
            <pc:docMk/>
            <pc:sldMk cId="0" sldId="592"/>
            <ac:spMk id="6" creationId="{9D73998A-628D-482A-A467-4FCBE3848CFB}"/>
          </ac:spMkLst>
        </pc:spChg>
        <pc:spChg chg="mod">
          <ac:chgData name="Christophe CHARLET" userId="5882593612cc6029" providerId="LiveId" clId="{CBCC4A0A-C778-409B-902B-959DB9808D7C}" dt="2022-02-09T15:40:16.071" v="1018" actId="13926"/>
          <ac:spMkLst>
            <pc:docMk/>
            <pc:sldMk cId="0" sldId="592"/>
            <ac:spMk id="28675" creationId="{A7F1BCC3-4B21-4245-B579-9027E64549CF}"/>
          </ac:spMkLst>
        </pc:spChg>
      </pc:sldChg>
      <pc:sldChg chg="addSp modSp mod modAnim modNotesTx">
        <pc:chgData name="Christophe CHARLET" userId="5882593612cc6029" providerId="LiveId" clId="{CBCC4A0A-C778-409B-902B-959DB9808D7C}" dt="2022-02-14T17:32:20.839" v="2360"/>
        <pc:sldMkLst>
          <pc:docMk/>
          <pc:sldMk cId="0" sldId="593"/>
        </pc:sldMkLst>
        <pc:spChg chg="add mod">
          <ac:chgData name="Christophe CHARLET" userId="5882593612cc6029" providerId="LiveId" clId="{CBCC4A0A-C778-409B-902B-959DB9808D7C}" dt="2022-02-14T17:24:08.251" v="2073" actId="6549"/>
          <ac:spMkLst>
            <pc:docMk/>
            <pc:sldMk cId="0" sldId="593"/>
            <ac:spMk id="2" creationId="{5A4FFFC2-0CD8-4C68-AE89-5562F28BCED7}"/>
          </ac:spMkLst>
        </pc:spChg>
        <pc:spChg chg="add mod">
          <ac:chgData name="Christophe CHARLET" userId="5882593612cc6029" providerId="LiveId" clId="{CBCC4A0A-C778-409B-902B-959DB9808D7C}" dt="2022-02-14T17:31:27.571" v="2356" actId="20577"/>
          <ac:spMkLst>
            <pc:docMk/>
            <pc:sldMk cId="0" sldId="593"/>
            <ac:spMk id="3" creationId="{A0F320DC-A796-4732-B66D-FF3D1FE9843C}"/>
          </ac:spMkLst>
        </pc:spChg>
        <pc:spChg chg="mod">
          <ac:chgData name="Christophe CHARLET" userId="5882593612cc6029" providerId="LiveId" clId="{CBCC4A0A-C778-409B-902B-959DB9808D7C}" dt="2022-02-09T15:40:24.855" v="1019" actId="13926"/>
          <ac:spMkLst>
            <pc:docMk/>
            <pc:sldMk cId="0" sldId="593"/>
            <ac:spMk id="29700" creationId="{E0960D51-7AD6-4044-9116-8715EA659B5F}"/>
          </ac:spMkLst>
        </pc:spChg>
        <pc:spChg chg="mod">
          <ac:chgData name="Christophe CHARLET" userId="5882593612cc6029" providerId="LiveId" clId="{CBCC4A0A-C778-409B-902B-959DB9808D7C}" dt="2022-02-14T17:22:42.195" v="2063" actId="13926"/>
          <ac:spMkLst>
            <pc:docMk/>
            <pc:sldMk cId="0" sldId="593"/>
            <ac:spMk id="400387" creationId="{B163A21C-A502-43A5-8416-752687499544}"/>
          </ac:spMkLst>
        </pc:spChg>
      </pc:sldChg>
      <pc:sldChg chg="modNotesTx">
        <pc:chgData name="Christophe CHARLET" userId="5882593612cc6029" providerId="LiveId" clId="{CBCC4A0A-C778-409B-902B-959DB9808D7C}" dt="2022-02-09T15:56:25.105" v="1832" actId="20577"/>
        <pc:sldMkLst>
          <pc:docMk/>
          <pc:sldMk cId="0" sldId="663"/>
        </pc:sldMkLst>
      </pc:sldChg>
      <pc:sldChg chg="addSp delSp modSp mod modNotesTx">
        <pc:chgData name="Christophe CHARLET" userId="5882593612cc6029" providerId="LiveId" clId="{CBCC4A0A-C778-409B-902B-959DB9808D7C}" dt="2022-02-14T17:36:08.987" v="2374" actId="21"/>
        <pc:sldMkLst>
          <pc:docMk/>
          <pc:sldMk cId="0" sldId="664"/>
        </pc:sldMkLst>
        <pc:spChg chg="add del mod">
          <ac:chgData name="Christophe CHARLET" userId="5882593612cc6029" providerId="LiveId" clId="{CBCC4A0A-C778-409B-902B-959DB9808D7C}" dt="2022-02-14T17:36:08.987" v="2374" actId="21"/>
          <ac:spMkLst>
            <pc:docMk/>
            <pc:sldMk cId="0" sldId="664"/>
            <ac:spMk id="2" creationId="{33280D07-3BC7-44F9-98AA-6570A0234ED6}"/>
          </ac:spMkLst>
        </pc:spChg>
      </pc:sldChg>
      <pc:sldChg chg="addSp modSp mod modAnim">
        <pc:chgData name="Christophe CHARLET" userId="5882593612cc6029" providerId="LiveId" clId="{CBCC4A0A-C778-409B-902B-959DB9808D7C}" dt="2022-02-14T17:36:30.584" v="2377"/>
        <pc:sldMkLst>
          <pc:docMk/>
          <pc:sldMk cId="0" sldId="665"/>
        </pc:sldMkLst>
        <pc:spChg chg="add mod">
          <ac:chgData name="Christophe CHARLET" userId="5882593612cc6029" providerId="LiveId" clId="{CBCC4A0A-C778-409B-902B-959DB9808D7C}" dt="2022-02-14T17:36:21.700" v="2376" actId="1076"/>
          <ac:spMkLst>
            <pc:docMk/>
            <pc:sldMk cId="0" sldId="665"/>
            <ac:spMk id="14" creationId="{1583148A-FE38-4F27-93C4-2E5954C4C00F}"/>
          </ac:spMkLst>
        </pc:spChg>
        <pc:spChg chg="mod">
          <ac:chgData name="Christophe CHARLET" userId="5882593612cc6029" providerId="LiveId" clId="{CBCC4A0A-C778-409B-902B-959DB9808D7C}" dt="2022-02-09T15:57:33.398" v="1877" actId="13926"/>
          <ac:spMkLst>
            <pc:docMk/>
            <pc:sldMk cId="0" sldId="665"/>
            <ac:spMk id="477189" creationId="{93CCF470-2784-4FA7-B977-B84D59802616}"/>
          </ac:spMkLst>
        </pc:spChg>
      </pc:sldChg>
      <pc:sldChg chg="modSp modNotesTx">
        <pc:chgData name="Christophe CHARLET" userId="5882593612cc6029" providerId="LiveId" clId="{CBCC4A0A-C778-409B-902B-959DB9808D7C}" dt="2022-02-09T15:58:45.773" v="1923" actId="20577"/>
        <pc:sldMkLst>
          <pc:docMk/>
          <pc:sldMk cId="0" sldId="667"/>
        </pc:sldMkLst>
        <pc:spChg chg="mod">
          <ac:chgData name="Christophe CHARLET" userId="5882593612cc6029" providerId="LiveId" clId="{CBCC4A0A-C778-409B-902B-959DB9808D7C}" dt="2022-02-09T15:58:24.625" v="1879" actId="13926"/>
          <ac:spMkLst>
            <pc:docMk/>
            <pc:sldMk cId="0" sldId="667"/>
            <ac:spMk id="479236" creationId="{3E63E0F8-4821-4F85-BA49-3B6B2026A396}"/>
          </ac:spMkLst>
        </pc:spChg>
      </pc:sldChg>
      <pc:sldChg chg="modSp">
        <pc:chgData name="Christophe CHARLET" userId="5882593612cc6029" providerId="LiveId" clId="{CBCC4A0A-C778-409B-902B-959DB9808D7C}" dt="2022-02-09T15:59:23.548" v="1926" actId="13926"/>
        <pc:sldMkLst>
          <pc:docMk/>
          <pc:sldMk cId="0" sldId="668"/>
        </pc:sldMkLst>
        <pc:spChg chg="mod">
          <ac:chgData name="Christophe CHARLET" userId="5882593612cc6029" providerId="LiveId" clId="{CBCC4A0A-C778-409B-902B-959DB9808D7C}" dt="2022-02-09T15:59:23.548" v="1926" actId="13926"/>
          <ac:spMkLst>
            <pc:docMk/>
            <pc:sldMk cId="0" sldId="668"/>
            <ac:spMk id="480263" creationId="{6B7E3EE8-0CEA-4F40-B7D3-056556E20726}"/>
          </ac:spMkLst>
        </pc:spChg>
      </pc:sldChg>
      <pc:sldChg chg="modSp">
        <pc:chgData name="Christophe CHARLET" userId="5882593612cc6029" providerId="LiveId" clId="{CBCC4A0A-C778-409B-902B-959DB9808D7C}" dt="2022-02-09T16:00:01.554" v="1927" actId="13926"/>
        <pc:sldMkLst>
          <pc:docMk/>
          <pc:sldMk cId="0" sldId="672"/>
        </pc:sldMkLst>
        <pc:spChg chg="mod">
          <ac:chgData name="Christophe CHARLET" userId="5882593612cc6029" providerId="LiveId" clId="{CBCC4A0A-C778-409B-902B-959DB9808D7C}" dt="2022-02-09T16:00:01.554" v="1927" actId="13926"/>
          <ac:spMkLst>
            <pc:docMk/>
            <pc:sldMk cId="0" sldId="672"/>
            <ac:spMk id="484357" creationId="{44078C1B-38B5-476B-B6AC-4D1174D63F7B}"/>
          </ac:spMkLst>
        </pc:spChg>
      </pc:sldChg>
      <pc:sldChg chg="modSp">
        <pc:chgData name="Christophe CHARLET" userId="5882593612cc6029" providerId="LiveId" clId="{CBCC4A0A-C778-409B-902B-959DB9808D7C}" dt="2022-02-09T16:00:33.044" v="1928" actId="13926"/>
        <pc:sldMkLst>
          <pc:docMk/>
          <pc:sldMk cId="0" sldId="673"/>
        </pc:sldMkLst>
        <pc:spChg chg="mod">
          <ac:chgData name="Christophe CHARLET" userId="5882593612cc6029" providerId="LiveId" clId="{CBCC4A0A-C778-409B-902B-959DB9808D7C}" dt="2022-02-09T16:00:33.044" v="1928" actId="13926"/>
          <ac:spMkLst>
            <pc:docMk/>
            <pc:sldMk cId="0" sldId="673"/>
            <ac:spMk id="485385" creationId="{E6CAAC46-0D5A-4ECF-9C42-F41451BA74EE}"/>
          </ac:spMkLst>
        </pc:spChg>
      </pc:sldChg>
      <pc:sldChg chg="modSp">
        <pc:chgData name="Christophe CHARLET" userId="5882593612cc6029" providerId="LiveId" clId="{CBCC4A0A-C778-409B-902B-959DB9808D7C}" dt="2022-02-09T16:01:59.711" v="1929" actId="13926"/>
        <pc:sldMkLst>
          <pc:docMk/>
          <pc:sldMk cId="0" sldId="676"/>
        </pc:sldMkLst>
        <pc:spChg chg="mod">
          <ac:chgData name="Christophe CHARLET" userId="5882593612cc6029" providerId="LiveId" clId="{CBCC4A0A-C778-409B-902B-959DB9808D7C}" dt="2022-02-09T16:01:59.711" v="1929" actId="13926"/>
          <ac:spMkLst>
            <pc:docMk/>
            <pc:sldMk cId="0" sldId="676"/>
            <ac:spMk id="488452" creationId="{ED870595-7C13-4DF5-ADC0-2BFE0AEAD13C}"/>
          </ac:spMkLst>
        </pc:spChg>
      </pc:sldChg>
      <pc:sldChg chg="addSp modSp mod modAnim">
        <pc:chgData name="Christophe CHARLET" userId="5882593612cc6029" providerId="LiveId" clId="{CBCC4A0A-C778-409B-902B-959DB9808D7C}" dt="2022-06-15T06:16:17.825" v="5105" actId="1035"/>
        <pc:sldMkLst>
          <pc:docMk/>
          <pc:sldMk cId="0" sldId="683"/>
        </pc:sldMkLst>
        <pc:spChg chg="add mod">
          <ac:chgData name="Christophe CHARLET" userId="5882593612cc6029" providerId="LiveId" clId="{CBCC4A0A-C778-409B-902B-959DB9808D7C}" dt="2022-02-17T12:43:36.712" v="2503" actId="1076"/>
          <ac:spMkLst>
            <pc:docMk/>
            <pc:sldMk cId="0" sldId="683"/>
            <ac:spMk id="2" creationId="{320BF611-77C3-40B1-BD2B-6EDE7D92F481}"/>
          </ac:spMkLst>
        </pc:spChg>
        <pc:spChg chg="add mod">
          <ac:chgData name="Christophe CHARLET" userId="5882593612cc6029" providerId="LiveId" clId="{CBCC4A0A-C778-409B-902B-959DB9808D7C}" dt="2022-02-17T12:51:42.408" v="2811" actId="20577"/>
          <ac:spMkLst>
            <pc:docMk/>
            <pc:sldMk cId="0" sldId="683"/>
            <ac:spMk id="3" creationId="{D51275B6-11AE-47AB-BE2B-CB403B3FA292}"/>
          </ac:spMkLst>
        </pc:spChg>
        <pc:spChg chg="mod">
          <ac:chgData name="Christophe CHARLET" userId="5882593612cc6029" providerId="LiveId" clId="{CBCC4A0A-C778-409B-902B-959DB9808D7C}" dt="2022-02-17T12:44:58.738" v="2530" actId="13926"/>
          <ac:spMkLst>
            <pc:docMk/>
            <pc:sldMk cId="0" sldId="683"/>
            <ac:spMk id="495622" creationId="{314F157B-0C5F-46D1-A014-F2593FF64332}"/>
          </ac:spMkLst>
        </pc:spChg>
        <pc:spChg chg="mod">
          <ac:chgData name="Christophe CHARLET" userId="5882593612cc6029" providerId="LiveId" clId="{CBCC4A0A-C778-409B-902B-959DB9808D7C}" dt="2022-02-17T12:45:12.487" v="2531" actId="13926"/>
          <ac:spMkLst>
            <pc:docMk/>
            <pc:sldMk cId="0" sldId="683"/>
            <ac:spMk id="495623" creationId="{554483CE-F777-4ADB-8767-E99FCE186218}"/>
          </ac:spMkLst>
        </pc:spChg>
        <pc:spChg chg="mod">
          <ac:chgData name="Christophe CHARLET" userId="5882593612cc6029" providerId="LiveId" clId="{CBCC4A0A-C778-409B-902B-959DB9808D7C}" dt="2022-06-15T06:16:17.825" v="5105" actId="1035"/>
          <ac:spMkLst>
            <pc:docMk/>
            <pc:sldMk cId="0" sldId="683"/>
            <ac:spMk id="495625" creationId="{F58D967E-F4F5-4295-8EAB-4488663123F5}"/>
          </ac:spMkLst>
        </pc:spChg>
      </pc:sldChg>
      <pc:sldChg chg="addSp modSp mod modAnim">
        <pc:chgData name="Christophe CHARLET" userId="5882593612cc6029" providerId="LiveId" clId="{CBCC4A0A-C778-409B-902B-959DB9808D7C}" dt="2022-02-17T12:59:58.236" v="2956" actId="13926"/>
        <pc:sldMkLst>
          <pc:docMk/>
          <pc:sldMk cId="0" sldId="684"/>
        </pc:sldMkLst>
        <pc:spChg chg="add mod">
          <ac:chgData name="Christophe CHARLET" userId="5882593612cc6029" providerId="LiveId" clId="{CBCC4A0A-C778-409B-902B-959DB9808D7C}" dt="2022-02-17T12:54:49.870" v="2910" actId="20577"/>
          <ac:spMkLst>
            <pc:docMk/>
            <pc:sldMk cId="0" sldId="684"/>
            <ac:spMk id="2" creationId="{9C714F49-A992-4288-A572-772EA6E38518}"/>
          </ac:spMkLst>
        </pc:spChg>
        <pc:spChg chg="add mod">
          <ac:chgData name="Christophe CHARLET" userId="5882593612cc6029" providerId="LiveId" clId="{CBCC4A0A-C778-409B-902B-959DB9808D7C}" dt="2022-02-17T12:58:37.954" v="2952" actId="1076"/>
          <ac:spMkLst>
            <pc:docMk/>
            <pc:sldMk cId="0" sldId="684"/>
            <ac:spMk id="3" creationId="{9573D95B-F7D0-449D-B8BE-802C2B599ACC}"/>
          </ac:spMkLst>
        </pc:spChg>
        <pc:spChg chg="mod">
          <ac:chgData name="Christophe CHARLET" userId="5882593612cc6029" providerId="LiveId" clId="{CBCC4A0A-C778-409B-902B-959DB9808D7C}" dt="2022-02-17T12:54:46.257" v="2908" actId="13926"/>
          <ac:spMkLst>
            <pc:docMk/>
            <pc:sldMk cId="0" sldId="684"/>
            <ac:spMk id="496645" creationId="{1583D4B1-76C2-41FB-84A0-99E3EB32FA72}"/>
          </ac:spMkLst>
        </pc:spChg>
        <pc:spChg chg="mod">
          <ac:chgData name="Christophe CHARLET" userId="5882593612cc6029" providerId="LiveId" clId="{CBCC4A0A-C778-409B-902B-959DB9808D7C}" dt="2022-02-17T12:59:58.236" v="2956" actId="13926"/>
          <ac:spMkLst>
            <pc:docMk/>
            <pc:sldMk cId="0" sldId="684"/>
            <ac:spMk id="496646" creationId="{6FB41AC1-99AB-43E2-BDEA-CC5A6A459B2A}"/>
          </ac:spMkLst>
        </pc:spChg>
      </pc:sldChg>
      <pc:sldChg chg="modSp">
        <pc:chgData name="Christophe CHARLET" userId="5882593612cc6029" providerId="LiveId" clId="{CBCC4A0A-C778-409B-902B-959DB9808D7C}" dt="2022-02-17T13:10:50.052" v="3249" actId="13926"/>
        <pc:sldMkLst>
          <pc:docMk/>
          <pc:sldMk cId="0" sldId="685"/>
        </pc:sldMkLst>
        <pc:spChg chg="mod">
          <ac:chgData name="Christophe CHARLET" userId="5882593612cc6029" providerId="LiveId" clId="{CBCC4A0A-C778-409B-902B-959DB9808D7C}" dt="2022-02-17T13:10:50.052" v="3249" actId="13926"/>
          <ac:spMkLst>
            <pc:docMk/>
            <pc:sldMk cId="0" sldId="685"/>
            <ac:spMk id="497669" creationId="{554E07DE-FE22-4BFB-8F05-CC01581F55ED}"/>
          </ac:spMkLst>
        </pc:spChg>
      </pc:sldChg>
      <pc:sldChg chg="modSp">
        <pc:chgData name="Christophe CHARLET" userId="5882593612cc6029" providerId="LiveId" clId="{CBCC4A0A-C778-409B-902B-959DB9808D7C}" dt="2022-02-17T13:11:05.365" v="3251" actId="13926"/>
        <pc:sldMkLst>
          <pc:docMk/>
          <pc:sldMk cId="0" sldId="686"/>
        </pc:sldMkLst>
        <pc:spChg chg="mod">
          <ac:chgData name="Christophe CHARLET" userId="5882593612cc6029" providerId="LiveId" clId="{CBCC4A0A-C778-409B-902B-959DB9808D7C}" dt="2022-02-17T13:11:05.365" v="3251" actId="13926"/>
          <ac:spMkLst>
            <pc:docMk/>
            <pc:sldMk cId="0" sldId="686"/>
            <ac:spMk id="498692" creationId="{F8B08414-AC9F-4A6E-8343-6581FBBE53F2}"/>
          </ac:spMkLst>
        </pc:spChg>
      </pc:sldChg>
      <pc:sldChg chg="addSp modSp mod modAnim">
        <pc:chgData name="Christophe CHARLET" userId="5882593612cc6029" providerId="LiveId" clId="{CBCC4A0A-C778-409B-902B-959DB9808D7C}" dt="2022-02-17T13:04:59.120" v="3049"/>
        <pc:sldMkLst>
          <pc:docMk/>
          <pc:sldMk cId="0" sldId="687"/>
        </pc:sldMkLst>
        <pc:spChg chg="add mod">
          <ac:chgData name="Christophe CHARLET" userId="5882593612cc6029" providerId="LiveId" clId="{CBCC4A0A-C778-409B-902B-959DB9808D7C}" dt="2022-02-17T13:04:08.388" v="3044" actId="1076"/>
          <ac:spMkLst>
            <pc:docMk/>
            <pc:sldMk cId="0" sldId="687"/>
            <ac:spMk id="2" creationId="{481835D5-22E1-4949-AE21-078A3A670B6F}"/>
          </ac:spMkLst>
        </pc:spChg>
        <pc:spChg chg="add mod">
          <ac:chgData name="Christophe CHARLET" userId="5882593612cc6029" providerId="LiveId" clId="{CBCC4A0A-C778-409B-902B-959DB9808D7C}" dt="2022-02-17T13:03:29.276" v="3038" actId="1076"/>
          <ac:spMkLst>
            <pc:docMk/>
            <pc:sldMk cId="0" sldId="687"/>
            <ac:spMk id="3" creationId="{C3E09A13-CA76-46C6-846F-96FF6C89D135}"/>
          </ac:spMkLst>
        </pc:spChg>
        <pc:spChg chg="mod">
          <ac:chgData name="Christophe CHARLET" userId="5882593612cc6029" providerId="LiveId" clId="{CBCC4A0A-C778-409B-902B-959DB9808D7C}" dt="2022-02-17T13:02:08.412" v="3020" actId="21"/>
          <ac:spMkLst>
            <pc:docMk/>
            <pc:sldMk cId="0" sldId="687"/>
            <ac:spMk id="61445" creationId="{34947E63-740E-42CE-AEA5-571ABE037F4D}"/>
          </ac:spMkLst>
        </pc:spChg>
      </pc:sldChg>
      <pc:sldChg chg="addSp modSp mod modAnim">
        <pc:chgData name="Christophe CHARLET" userId="5882593612cc6029" providerId="LiveId" clId="{CBCC4A0A-C778-409B-902B-959DB9808D7C}" dt="2022-02-17T13:10:14.150" v="3247" actId="20577"/>
        <pc:sldMkLst>
          <pc:docMk/>
          <pc:sldMk cId="0" sldId="689"/>
        </pc:sldMkLst>
        <pc:spChg chg="add mod">
          <ac:chgData name="Christophe CHARLET" userId="5882593612cc6029" providerId="LiveId" clId="{CBCC4A0A-C778-409B-902B-959DB9808D7C}" dt="2022-02-17T13:10:14.150" v="3247" actId="20577"/>
          <ac:spMkLst>
            <pc:docMk/>
            <pc:sldMk cId="0" sldId="689"/>
            <ac:spMk id="2" creationId="{2866E515-1FC0-4AE1-A3D8-8726BDE60267}"/>
          </ac:spMkLst>
        </pc:spChg>
      </pc:sldChg>
      <pc:sldChg chg="addSp modSp mod">
        <pc:chgData name="Christophe CHARLET" userId="5882593612cc6029" providerId="LiveId" clId="{CBCC4A0A-C778-409B-902B-959DB9808D7C}" dt="2022-02-17T13:35:23.570" v="3605" actId="13822"/>
        <pc:sldMkLst>
          <pc:docMk/>
          <pc:sldMk cId="0" sldId="693"/>
        </pc:sldMkLst>
        <pc:spChg chg="add mod">
          <ac:chgData name="Christophe CHARLET" userId="5882593612cc6029" providerId="LiveId" clId="{CBCC4A0A-C778-409B-902B-959DB9808D7C}" dt="2022-02-17T13:34:52.519" v="3603" actId="20577"/>
          <ac:spMkLst>
            <pc:docMk/>
            <pc:sldMk cId="0" sldId="693"/>
            <ac:spMk id="2" creationId="{F6AA0323-EC5B-4B34-A9E7-3934E7DA08CB}"/>
          </ac:spMkLst>
        </pc:spChg>
        <pc:spChg chg="mod">
          <ac:chgData name="Christophe CHARLET" userId="5882593612cc6029" providerId="LiveId" clId="{CBCC4A0A-C778-409B-902B-959DB9808D7C}" dt="2022-02-17T13:34:11.426" v="3590" actId="21"/>
          <ac:spMkLst>
            <pc:docMk/>
            <pc:sldMk cId="0" sldId="693"/>
            <ac:spMk id="505862" creationId="{E77FCC7E-23D4-4CCB-B0EF-A7B09BDB7CE7}"/>
          </ac:spMkLst>
        </pc:spChg>
        <pc:cxnChg chg="add mod">
          <ac:chgData name="Christophe CHARLET" userId="5882593612cc6029" providerId="LiveId" clId="{CBCC4A0A-C778-409B-902B-959DB9808D7C}" dt="2022-02-17T13:35:23.570" v="3605" actId="13822"/>
          <ac:cxnSpMkLst>
            <pc:docMk/>
            <pc:sldMk cId="0" sldId="693"/>
            <ac:cxnSpMk id="4" creationId="{673EC529-F8F8-4298-8FCF-FD6ACDF062B2}"/>
          </ac:cxnSpMkLst>
        </pc:cxnChg>
      </pc:sldChg>
      <pc:sldChg chg="addSp modSp mod modAnim">
        <pc:chgData name="Christophe CHARLET" userId="5882593612cc6029" providerId="LiveId" clId="{CBCC4A0A-C778-409B-902B-959DB9808D7C}" dt="2022-02-17T13:54:03.166" v="4089"/>
        <pc:sldMkLst>
          <pc:docMk/>
          <pc:sldMk cId="0" sldId="695"/>
        </pc:sldMkLst>
        <pc:spChg chg="add mod">
          <ac:chgData name="Christophe CHARLET" userId="5882593612cc6029" providerId="LiveId" clId="{CBCC4A0A-C778-409B-902B-959DB9808D7C}" dt="2022-02-17T13:49:16.012" v="3925" actId="20577"/>
          <ac:spMkLst>
            <pc:docMk/>
            <pc:sldMk cId="0" sldId="695"/>
            <ac:spMk id="2" creationId="{893C6F46-4A37-40F8-9E0D-11957A5D2BA8}"/>
          </ac:spMkLst>
        </pc:spChg>
        <pc:spChg chg="add mod">
          <ac:chgData name="Christophe CHARLET" userId="5882593612cc6029" providerId="LiveId" clId="{CBCC4A0A-C778-409B-902B-959DB9808D7C}" dt="2022-02-17T13:42:42.517" v="3750" actId="207"/>
          <ac:spMkLst>
            <pc:docMk/>
            <pc:sldMk cId="0" sldId="695"/>
            <ac:spMk id="3" creationId="{A2A20117-50DA-4BE5-B30C-5C2102AF09F4}"/>
          </ac:spMkLst>
        </pc:spChg>
        <pc:spChg chg="add mod">
          <ac:chgData name="Christophe CHARLET" userId="5882593612cc6029" providerId="LiveId" clId="{CBCC4A0A-C778-409B-902B-959DB9808D7C}" dt="2022-02-17T13:48:04.413" v="3876" actId="14100"/>
          <ac:spMkLst>
            <pc:docMk/>
            <pc:sldMk cId="0" sldId="695"/>
            <ac:spMk id="12" creationId="{D8B9DADB-332D-4090-A021-6055E192B336}"/>
          </ac:spMkLst>
        </pc:spChg>
        <pc:spChg chg="add mod">
          <ac:chgData name="Christophe CHARLET" userId="5882593612cc6029" providerId="LiveId" clId="{CBCC4A0A-C778-409B-902B-959DB9808D7C}" dt="2022-02-17T13:52:55.985" v="4072" actId="1076"/>
          <ac:spMkLst>
            <pc:docMk/>
            <pc:sldMk cId="0" sldId="695"/>
            <ac:spMk id="13" creationId="{3925B918-082B-4309-A3A5-0053293A5F77}"/>
          </ac:spMkLst>
        </pc:spChg>
        <pc:spChg chg="mod">
          <ac:chgData name="Christophe CHARLET" userId="5882593612cc6029" providerId="LiveId" clId="{CBCC4A0A-C778-409B-902B-959DB9808D7C}" dt="2022-02-17T13:51:00.778" v="3992" actId="21"/>
          <ac:spMkLst>
            <pc:docMk/>
            <pc:sldMk cId="0" sldId="695"/>
            <ac:spMk id="507908" creationId="{CDE754E1-BB8C-4116-9611-832CD4035335}"/>
          </ac:spMkLst>
        </pc:spChg>
        <pc:cxnChg chg="add mod">
          <ac:chgData name="Christophe CHARLET" userId="5882593612cc6029" providerId="LiveId" clId="{CBCC4A0A-C778-409B-902B-959DB9808D7C}" dt="2022-02-17T13:43:47.828" v="3757" actId="13822"/>
          <ac:cxnSpMkLst>
            <pc:docMk/>
            <pc:sldMk cId="0" sldId="695"/>
            <ac:cxnSpMk id="5" creationId="{23EE737D-7FE1-42A5-8052-594DFB11D71D}"/>
          </ac:cxnSpMkLst>
        </pc:cxnChg>
        <pc:cxnChg chg="add mod">
          <ac:chgData name="Christophe CHARLET" userId="5882593612cc6029" providerId="LiveId" clId="{CBCC4A0A-C778-409B-902B-959DB9808D7C}" dt="2022-02-17T13:45:49.686" v="3770" actId="14100"/>
          <ac:cxnSpMkLst>
            <pc:docMk/>
            <pc:sldMk cId="0" sldId="695"/>
            <ac:cxnSpMk id="7" creationId="{E918ACDD-1B41-48E0-BBC4-39335CBAE8E1}"/>
          </ac:cxnSpMkLst>
        </pc:cxnChg>
        <pc:cxnChg chg="add mod">
          <ac:chgData name="Christophe CHARLET" userId="5882593612cc6029" providerId="LiveId" clId="{CBCC4A0A-C778-409B-902B-959DB9808D7C}" dt="2022-02-17T13:53:21.149" v="4076" actId="13822"/>
          <ac:cxnSpMkLst>
            <pc:docMk/>
            <pc:sldMk cId="0" sldId="695"/>
            <ac:cxnSpMk id="15" creationId="{424AF95F-E58B-4CA5-B9AE-D494841FA2D0}"/>
          </ac:cxnSpMkLst>
        </pc:cxnChg>
      </pc:sldChg>
      <pc:sldChg chg="modSp">
        <pc:chgData name="Christophe CHARLET" userId="5882593612cc6029" providerId="LiveId" clId="{CBCC4A0A-C778-409B-902B-959DB9808D7C}" dt="2022-02-17T13:56:29.910" v="4091" actId="13926"/>
        <pc:sldMkLst>
          <pc:docMk/>
          <pc:sldMk cId="0" sldId="696"/>
        </pc:sldMkLst>
        <pc:spChg chg="mod">
          <ac:chgData name="Christophe CHARLET" userId="5882593612cc6029" providerId="LiveId" clId="{CBCC4A0A-C778-409B-902B-959DB9808D7C}" dt="2022-02-17T13:56:29.910" v="4091" actId="13926"/>
          <ac:spMkLst>
            <pc:docMk/>
            <pc:sldMk cId="0" sldId="696"/>
            <ac:spMk id="508933" creationId="{C2199943-6C1F-4DA5-A3B4-C4528A55A59D}"/>
          </ac:spMkLst>
        </pc:spChg>
      </pc:sldChg>
      <pc:sldChg chg="modSp mod">
        <pc:chgData name="Christophe CHARLET" userId="5882593612cc6029" providerId="LiveId" clId="{CBCC4A0A-C778-409B-902B-959DB9808D7C}" dt="2022-02-17T14:26:04.372" v="4262" actId="13926"/>
        <pc:sldMkLst>
          <pc:docMk/>
          <pc:sldMk cId="0" sldId="698"/>
        </pc:sldMkLst>
        <pc:spChg chg="mod">
          <ac:chgData name="Christophe CHARLET" userId="5882593612cc6029" providerId="LiveId" clId="{CBCC4A0A-C778-409B-902B-959DB9808D7C}" dt="2022-02-17T14:26:04.372" v="4262" actId="13926"/>
          <ac:spMkLst>
            <pc:docMk/>
            <pc:sldMk cId="0" sldId="698"/>
            <ac:spMk id="87045" creationId="{14BE7E52-3FED-4120-949F-AF79EDD681F6}"/>
          </ac:spMkLst>
        </pc:spChg>
        <pc:spChg chg="mod">
          <ac:chgData name="Christophe CHARLET" userId="5882593612cc6029" providerId="LiveId" clId="{CBCC4A0A-C778-409B-902B-959DB9808D7C}" dt="2022-02-17T14:24:43.469" v="4229" actId="13926"/>
          <ac:spMkLst>
            <pc:docMk/>
            <pc:sldMk cId="0" sldId="698"/>
            <ac:spMk id="510980" creationId="{6642273B-9AA9-4F28-A9D2-B9E9CFB47960}"/>
          </ac:spMkLst>
        </pc:spChg>
        <pc:spChg chg="mod">
          <ac:chgData name="Christophe CHARLET" userId="5882593612cc6029" providerId="LiveId" clId="{CBCC4A0A-C778-409B-902B-959DB9808D7C}" dt="2022-02-17T14:25:26.924" v="4260" actId="20577"/>
          <ac:spMkLst>
            <pc:docMk/>
            <pc:sldMk cId="0" sldId="698"/>
            <ac:spMk id="510981" creationId="{98711E95-5C98-4CB4-90BD-342297EE293A}"/>
          </ac:spMkLst>
        </pc:spChg>
        <pc:spChg chg="mod">
          <ac:chgData name="Christophe CHARLET" userId="5882593612cc6029" providerId="LiveId" clId="{CBCC4A0A-C778-409B-902B-959DB9808D7C}" dt="2022-02-17T14:25:48.492" v="4261" actId="115"/>
          <ac:spMkLst>
            <pc:docMk/>
            <pc:sldMk cId="0" sldId="698"/>
            <ac:spMk id="510984" creationId="{058486FE-FDC2-4F0A-9528-EB879E703CC5}"/>
          </ac:spMkLst>
        </pc:spChg>
      </pc:sldChg>
      <pc:sldChg chg="modSp">
        <pc:chgData name="Christophe CHARLET" userId="5882593612cc6029" providerId="LiveId" clId="{CBCC4A0A-C778-409B-902B-959DB9808D7C}" dt="2022-02-17T14:43:09.699" v="4520" actId="13926"/>
        <pc:sldMkLst>
          <pc:docMk/>
          <pc:sldMk cId="0" sldId="699"/>
        </pc:sldMkLst>
        <pc:spChg chg="mod">
          <ac:chgData name="Christophe CHARLET" userId="5882593612cc6029" providerId="LiveId" clId="{CBCC4A0A-C778-409B-902B-959DB9808D7C}" dt="2022-02-17T14:43:00.073" v="4519" actId="13926"/>
          <ac:spMkLst>
            <pc:docMk/>
            <pc:sldMk cId="0" sldId="699"/>
            <ac:spMk id="512006" creationId="{E3BF1BFB-A014-494F-9986-F032D9E2CAA2}"/>
          </ac:spMkLst>
        </pc:spChg>
        <pc:spChg chg="mod">
          <ac:chgData name="Christophe CHARLET" userId="5882593612cc6029" providerId="LiveId" clId="{CBCC4A0A-C778-409B-902B-959DB9808D7C}" dt="2022-02-17T14:43:09.699" v="4520" actId="13926"/>
          <ac:spMkLst>
            <pc:docMk/>
            <pc:sldMk cId="0" sldId="699"/>
            <ac:spMk id="512007" creationId="{12483723-527F-4AC2-815A-A38E899B1B58}"/>
          </ac:spMkLst>
        </pc:spChg>
      </pc:sldChg>
      <pc:sldChg chg="addSp modSp mod modAnim">
        <pc:chgData name="Christophe CHARLET" userId="5882593612cc6029" providerId="LiveId" clId="{CBCC4A0A-C778-409B-902B-959DB9808D7C}" dt="2022-02-20T10:01:34.279" v="4535"/>
        <pc:sldMkLst>
          <pc:docMk/>
          <pc:sldMk cId="0" sldId="700"/>
        </pc:sldMkLst>
        <pc:spChg chg="mod">
          <ac:chgData name="Christophe CHARLET" userId="5882593612cc6029" providerId="LiveId" clId="{CBCC4A0A-C778-409B-902B-959DB9808D7C}" dt="2022-02-20T09:59:32.673" v="4528" actId="13926"/>
          <ac:spMkLst>
            <pc:docMk/>
            <pc:sldMk cId="0" sldId="700"/>
            <ac:spMk id="513028" creationId="{92F68CA4-38EE-408D-9D1F-B3726EDAF35B}"/>
          </ac:spMkLst>
        </pc:spChg>
        <pc:spChg chg="mod">
          <ac:chgData name="Christophe CHARLET" userId="5882593612cc6029" providerId="LiveId" clId="{CBCC4A0A-C778-409B-902B-959DB9808D7C}" dt="2022-02-20T09:59:25.517" v="4527" actId="13926"/>
          <ac:spMkLst>
            <pc:docMk/>
            <pc:sldMk cId="0" sldId="700"/>
            <ac:spMk id="513031" creationId="{1186E001-231E-48B3-9F6B-313249CC5AA7}"/>
          </ac:spMkLst>
        </pc:spChg>
        <pc:spChg chg="mod">
          <ac:chgData name="Christophe CHARLET" userId="5882593612cc6029" providerId="LiveId" clId="{CBCC4A0A-C778-409B-902B-959DB9808D7C}" dt="2022-02-17T14:40:59.597" v="4514" actId="13926"/>
          <ac:spMkLst>
            <pc:docMk/>
            <pc:sldMk cId="0" sldId="700"/>
            <ac:spMk id="513034" creationId="{CCFBC442-EECA-4D02-BDDE-19781C046106}"/>
          </ac:spMkLst>
        </pc:spChg>
        <pc:cxnChg chg="add mod">
          <ac:chgData name="Christophe CHARLET" userId="5882593612cc6029" providerId="LiveId" clId="{CBCC4A0A-C778-409B-902B-959DB9808D7C}" dt="2022-02-17T14:41:30.859" v="4516" actId="13822"/>
          <ac:cxnSpMkLst>
            <pc:docMk/>
            <pc:sldMk cId="0" sldId="700"/>
            <ac:cxnSpMk id="3" creationId="{993D3A53-E5BD-40A0-8729-70908D4F3C57}"/>
          </ac:cxnSpMkLst>
        </pc:cxnChg>
        <pc:cxnChg chg="add mod">
          <ac:chgData name="Christophe CHARLET" userId="5882593612cc6029" providerId="LiveId" clId="{CBCC4A0A-C778-409B-902B-959DB9808D7C}" dt="2022-02-20T10:01:00.634" v="4530" actId="13822"/>
          <ac:cxnSpMkLst>
            <pc:docMk/>
            <pc:sldMk cId="0" sldId="700"/>
            <ac:cxnSpMk id="4" creationId="{7C05C34A-AC70-42CE-A218-F4C39F4CC5DD}"/>
          </ac:cxnSpMkLst>
        </pc:cxnChg>
      </pc:sldChg>
      <pc:sldChg chg="modSp mod">
        <pc:chgData name="Christophe CHARLET" userId="5882593612cc6029" providerId="LiveId" clId="{CBCC4A0A-C778-409B-902B-959DB9808D7C}" dt="2022-02-20T10:13:35.649" v="4611" actId="1076"/>
        <pc:sldMkLst>
          <pc:docMk/>
          <pc:sldMk cId="0" sldId="702"/>
        </pc:sldMkLst>
        <pc:spChg chg="mod">
          <ac:chgData name="Christophe CHARLET" userId="5882593612cc6029" providerId="LiveId" clId="{CBCC4A0A-C778-409B-902B-959DB9808D7C}" dt="2022-02-20T10:13:03.117" v="4608" actId="13926"/>
          <ac:spMkLst>
            <pc:docMk/>
            <pc:sldMk cId="0" sldId="702"/>
            <ac:spMk id="515076" creationId="{FAD3290B-7A64-44B1-BB0E-D882E0D02E29}"/>
          </ac:spMkLst>
        </pc:spChg>
        <pc:spChg chg="mod">
          <ac:chgData name="Christophe CHARLET" userId="5882593612cc6029" providerId="LiveId" clId="{CBCC4A0A-C778-409B-902B-959DB9808D7C}" dt="2022-02-20T10:13:35.649" v="4611" actId="1076"/>
          <ac:spMkLst>
            <pc:docMk/>
            <pc:sldMk cId="0" sldId="702"/>
            <ac:spMk id="515079" creationId="{463886D1-6C61-4F23-B080-89746F24A592}"/>
          </ac:spMkLst>
        </pc:spChg>
      </pc:sldChg>
      <pc:sldChg chg="addSp modSp mod modAnim">
        <pc:chgData name="Christophe CHARLET" userId="5882593612cc6029" providerId="LiveId" clId="{CBCC4A0A-C778-409B-902B-959DB9808D7C}" dt="2022-02-20T10:14:44.079" v="4615"/>
        <pc:sldMkLst>
          <pc:docMk/>
          <pc:sldMk cId="0" sldId="703"/>
        </pc:sldMkLst>
        <pc:cxnChg chg="add mod">
          <ac:chgData name="Christophe CHARLET" userId="5882593612cc6029" providerId="LiveId" clId="{CBCC4A0A-C778-409B-902B-959DB9808D7C}" dt="2022-02-20T10:14:22.254" v="4613" actId="13822"/>
          <ac:cxnSpMkLst>
            <pc:docMk/>
            <pc:sldMk cId="0" sldId="703"/>
            <ac:cxnSpMk id="3" creationId="{85554161-B210-44B6-984C-AE03889FA8E4}"/>
          </ac:cxnSpMkLst>
        </pc:cxnChg>
      </pc:sldChg>
      <pc:sldChg chg="addSp modSp mod modAnim">
        <pc:chgData name="Christophe CHARLET" userId="5882593612cc6029" providerId="LiveId" clId="{CBCC4A0A-C778-409B-902B-959DB9808D7C}" dt="2022-02-20T10:25:55.870" v="4840"/>
        <pc:sldMkLst>
          <pc:docMk/>
          <pc:sldMk cId="0" sldId="704"/>
        </pc:sldMkLst>
        <pc:spChg chg="add mod">
          <ac:chgData name="Christophe CHARLET" userId="5882593612cc6029" providerId="LiveId" clId="{CBCC4A0A-C778-409B-902B-959DB9808D7C}" dt="2022-02-20T10:25:40.903" v="4838" actId="1076"/>
          <ac:spMkLst>
            <pc:docMk/>
            <pc:sldMk cId="0" sldId="704"/>
            <ac:spMk id="6" creationId="{A197AF92-85BC-4E8F-A845-3E2A102A6283}"/>
          </ac:spMkLst>
        </pc:spChg>
        <pc:spChg chg="add mod">
          <ac:chgData name="Christophe CHARLET" userId="5882593612cc6029" providerId="LiveId" clId="{CBCC4A0A-C778-409B-902B-959DB9808D7C}" dt="2022-02-20T10:25:26.634" v="4836" actId="14100"/>
          <ac:spMkLst>
            <pc:docMk/>
            <pc:sldMk cId="0" sldId="704"/>
            <ac:spMk id="7" creationId="{C774DB5D-3418-4DA7-905E-701679257994}"/>
          </ac:spMkLst>
        </pc:spChg>
        <pc:spChg chg="mod">
          <ac:chgData name="Christophe CHARLET" userId="5882593612cc6029" providerId="LiveId" clId="{CBCC4A0A-C778-409B-902B-959DB9808D7C}" dt="2022-02-20T10:23:25.046" v="4702" actId="13926"/>
          <ac:spMkLst>
            <pc:docMk/>
            <pc:sldMk cId="0" sldId="704"/>
            <ac:spMk id="517125" creationId="{1D524E89-881F-4AC2-A03F-D9582A2A82FE}"/>
          </ac:spMkLst>
        </pc:spChg>
      </pc:sldChg>
      <pc:sldChg chg="modSp">
        <pc:chgData name="Christophe CHARLET" userId="5882593612cc6029" providerId="LiveId" clId="{CBCC4A0A-C778-409B-902B-959DB9808D7C}" dt="2022-02-17T14:20:04.244" v="4223" actId="115"/>
        <pc:sldMkLst>
          <pc:docMk/>
          <pc:sldMk cId="0" sldId="705"/>
        </pc:sldMkLst>
        <pc:spChg chg="mod">
          <ac:chgData name="Christophe CHARLET" userId="5882593612cc6029" providerId="LiveId" clId="{CBCC4A0A-C778-409B-902B-959DB9808D7C}" dt="2022-02-17T14:20:04.244" v="4223" actId="115"/>
          <ac:spMkLst>
            <pc:docMk/>
            <pc:sldMk cId="0" sldId="705"/>
            <ac:spMk id="518148" creationId="{6582F677-5A00-47A1-9F63-00128A00E2C1}"/>
          </ac:spMkLst>
        </pc:spChg>
      </pc:sldChg>
      <pc:sldChg chg="modSp">
        <pc:chgData name="Christophe CHARLET" userId="5882593612cc6029" providerId="LiveId" clId="{CBCC4A0A-C778-409B-902B-959DB9808D7C}" dt="2022-02-17T14:13:16.082" v="4157" actId="13926"/>
        <pc:sldMkLst>
          <pc:docMk/>
          <pc:sldMk cId="0" sldId="708"/>
        </pc:sldMkLst>
        <pc:spChg chg="mod">
          <ac:chgData name="Christophe CHARLET" userId="5882593612cc6029" providerId="LiveId" clId="{CBCC4A0A-C778-409B-902B-959DB9808D7C}" dt="2022-02-17T14:13:16.082" v="4157" actId="13926"/>
          <ac:spMkLst>
            <pc:docMk/>
            <pc:sldMk cId="0" sldId="708"/>
            <ac:spMk id="521221" creationId="{CE87AA31-3481-4319-BAFC-61C90C31E70D}"/>
          </ac:spMkLst>
        </pc:spChg>
      </pc:sldChg>
      <pc:sldChg chg="modSp">
        <pc:chgData name="Christophe CHARLET" userId="5882593612cc6029" providerId="LiveId" clId="{CBCC4A0A-C778-409B-902B-959DB9808D7C}" dt="2022-02-17T14:21:22.131" v="4224" actId="13926"/>
        <pc:sldMkLst>
          <pc:docMk/>
          <pc:sldMk cId="0" sldId="710"/>
        </pc:sldMkLst>
        <pc:spChg chg="mod">
          <ac:chgData name="Christophe CHARLET" userId="5882593612cc6029" providerId="LiveId" clId="{CBCC4A0A-C778-409B-902B-959DB9808D7C}" dt="2022-02-17T14:21:22.131" v="4224" actId="13926"/>
          <ac:spMkLst>
            <pc:docMk/>
            <pc:sldMk cId="0" sldId="710"/>
            <ac:spMk id="523268" creationId="{09FD3101-A5F7-489F-93DA-8572E1105A50}"/>
          </ac:spMkLst>
        </pc:spChg>
      </pc:sldChg>
      <pc:sldChg chg="addSp delSp modSp mod modAnim">
        <pc:chgData name="Christophe CHARLET" userId="5882593612cc6029" providerId="LiveId" clId="{CBCC4A0A-C778-409B-902B-959DB9808D7C}" dt="2022-02-17T14:18:21.204" v="4222"/>
        <pc:sldMkLst>
          <pc:docMk/>
          <pc:sldMk cId="0" sldId="711"/>
        </pc:sldMkLst>
        <pc:spChg chg="add del mod">
          <ac:chgData name="Christophe CHARLET" userId="5882593612cc6029" providerId="LiveId" clId="{CBCC4A0A-C778-409B-902B-959DB9808D7C}" dt="2022-02-17T14:11:08.093" v="4122" actId="478"/>
          <ac:spMkLst>
            <pc:docMk/>
            <pc:sldMk cId="0" sldId="711"/>
            <ac:spMk id="2" creationId="{81D312B8-06AE-450F-B72D-92A618854452}"/>
          </ac:spMkLst>
        </pc:spChg>
        <pc:spChg chg="add mod">
          <ac:chgData name="Christophe CHARLET" userId="5882593612cc6029" providerId="LiveId" clId="{CBCC4A0A-C778-409B-902B-959DB9808D7C}" dt="2022-02-17T14:11:43.236" v="4126" actId="208"/>
          <ac:spMkLst>
            <pc:docMk/>
            <pc:sldMk cId="0" sldId="711"/>
            <ac:spMk id="3" creationId="{6A39A2C4-AE93-469E-9660-2C7B1ED0A3DB}"/>
          </ac:spMkLst>
        </pc:spChg>
        <pc:spChg chg="add mod">
          <ac:chgData name="Christophe CHARLET" userId="5882593612cc6029" providerId="LiveId" clId="{CBCC4A0A-C778-409B-902B-959DB9808D7C}" dt="2022-02-17T14:14:59.560" v="4203" actId="14100"/>
          <ac:spMkLst>
            <pc:docMk/>
            <pc:sldMk cId="0" sldId="711"/>
            <ac:spMk id="4" creationId="{F2634933-2D00-416B-BE05-3FEDFB847E3A}"/>
          </ac:spMkLst>
        </pc:spChg>
        <pc:spChg chg="mod">
          <ac:chgData name="Christophe CHARLET" userId="5882593612cc6029" providerId="LiveId" clId="{CBCC4A0A-C778-409B-902B-959DB9808D7C}" dt="2022-02-17T14:17:42.467" v="4217" actId="14100"/>
          <ac:spMkLst>
            <pc:docMk/>
            <pc:sldMk cId="0" sldId="711"/>
            <ac:spMk id="524292" creationId="{E5AD42F1-1680-42B7-ACEA-28197A10DC82}"/>
          </ac:spMkLst>
        </pc:spChg>
        <pc:spChg chg="mod">
          <ac:chgData name="Christophe CHARLET" userId="5882593612cc6029" providerId="LiveId" clId="{CBCC4A0A-C778-409B-902B-959DB9808D7C}" dt="2022-02-17T14:18:11.758" v="4220" actId="14100"/>
          <ac:spMkLst>
            <pc:docMk/>
            <pc:sldMk cId="0" sldId="711"/>
            <ac:spMk id="524296" creationId="{22C3AE25-7F1D-44F6-851C-79C39D135EE4}"/>
          </ac:spMkLst>
        </pc:spChg>
        <pc:cxnChg chg="add mod">
          <ac:chgData name="Christophe CHARLET" userId="5882593612cc6029" providerId="LiveId" clId="{CBCC4A0A-C778-409B-902B-959DB9808D7C}" dt="2022-02-17T14:15:39.653" v="4208" actId="14100"/>
          <ac:cxnSpMkLst>
            <pc:docMk/>
            <pc:sldMk cId="0" sldId="711"/>
            <ac:cxnSpMk id="6" creationId="{50EAFE3A-371A-44EA-BE33-D2F31C6E7F4F}"/>
          </ac:cxnSpMkLst>
        </pc:cxnChg>
      </pc:sldChg>
      <pc:sldChg chg="addSp delSp modSp mod modAnim">
        <pc:chgData name="Christophe CHARLET" userId="5882593612cc6029" providerId="LiveId" clId="{CBCC4A0A-C778-409B-902B-959DB9808D7C}" dt="2022-02-20T10:30:43.843" v="4901"/>
        <pc:sldMkLst>
          <pc:docMk/>
          <pc:sldMk cId="0" sldId="713"/>
        </pc:sldMkLst>
        <pc:spChg chg="add del mod">
          <ac:chgData name="Christophe CHARLET" userId="5882593612cc6029" providerId="LiveId" clId="{CBCC4A0A-C778-409B-902B-959DB9808D7C}" dt="2022-02-20T10:21:47.096" v="4674" actId="21"/>
          <ac:spMkLst>
            <pc:docMk/>
            <pc:sldMk cId="0" sldId="713"/>
            <ac:spMk id="2" creationId="{38269867-4E9B-46EE-92BE-6B892B67D461}"/>
          </ac:spMkLst>
        </pc:spChg>
        <pc:spChg chg="add mod">
          <ac:chgData name="Christophe CHARLET" userId="5882593612cc6029" providerId="LiveId" clId="{CBCC4A0A-C778-409B-902B-959DB9808D7C}" dt="2022-02-20T10:29:52.342" v="4894" actId="1076"/>
          <ac:spMkLst>
            <pc:docMk/>
            <pc:sldMk cId="0" sldId="713"/>
            <ac:spMk id="3" creationId="{2A3B6846-89B0-49A1-9721-7DA3CBA37471}"/>
          </ac:spMkLst>
        </pc:spChg>
        <pc:spChg chg="mod">
          <ac:chgData name="Christophe CHARLET" userId="5882593612cc6029" providerId="LiveId" clId="{CBCC4A0A-C778-409B-902B-959DB9808D7C}" dt="2022-02-20T10:29:47.841" v="4893" actId="1076"/>
          <ac:spMkLst>
            <pc:docMk/>
            <pc:sldMk cId="0" sldId="713"/>
            <ac:spMk id="526341" creationId="{187284F3-88F6-45C0-84C2-F1F20AAC71D5}"/>
          </ac:spMkLst>
        </pc:spChg>
        <pc:cxnChg chg="add mod">
          <ac:chgData name="Christophe CHARLET" userId="5882593612cc6029" providerId="LiveId" clId="{CBCC4A0A-C778-409B-902B-959DB9808D7C}" dt="2022-02-20T10:30:13.653" v="4897" actId="13822"/>
          <ac:cxnSpMkLst>
            <pc:docMk/>
            <pc:sldMk cId="0" sldId="713"/>
            <ac:cxnSpMk id="5" creationId="{DCA7C10B-8C58-43B8-A3E6-0C363C883230}"/>
          </ac:cxnSpMkLst>
        </pc:cxnChg>
      </pc:sldChg>
      <pc:sldChg chg="addSp modSp mod">
        <pc:chgData name="Christophe CHARLET" userId="5882593612cc6029" providerId="LiveId" clId="{CBCC4A0A-C778-409B-902B-959DB9808D7C}" dt="2022-02-20T10:34:18.945" v="5098" actId="6549"/>
        <pc:sldMkLst>
          <pc:docMk/>
          <pc:sldMk cId="0" sldId="714"/>
        </pc:sldMkLst>
        <pc:spChg chg="add mod">
          <ac:chgData name="Christophe CHARLET" userId="5882593612cc6029" providerId="LiveId" clId="{CBCC4A0A-C778-409B-902B-959DB9808D7C}" dt="2022-02-20T10:34:18.945" v="5098" actId="6549"/>
          <ac:spMkLst>
            <pc:docMk/>
            <pc:sldMk cId="0" sldId="714"/>
            <ac:spMk id="2" creationId="{F256A1BA-F3B4-4E4E-BE86-BAF83777EE5A}"/>
          </ac:spMkLst>
        </pc:spChg>
        <pc:spChg chg="mod">
          <ac:chgData name="Christophe CHARLET" userId="5882593612cc6029" providerId="LiveId" clId="{CBCC4A0A-C778-409B-902B-959DB9808D7C}" dt="2022-02-20T10:33:02.170" v="5036" actId="21"/>
          <ac:spMkLst>
            <pc:docMk/>
            <pc:sldMk cId="0" sldId="714"/>
            <ac:spMk id="527364" creationId="{1DCEFD7F-8C58-4740-8FFE-03B0E93BBC7A}"/>
          </ac:spMkLst>
        </pc:spChg>
      </pc:sldChg>
      <pc:sldChg chg="modSp">
        <pc:chgData name="Christophe CHARLET" userId="5882593612cc6029" providerId="LiveId" clId="{CBCC4A0A-C778-409B-902B-959DB9808D7C}" dt="2022-02-20T09:56:35.862" v="4521" actId="13926"/>
        <pc:sldMkLst>
          <pc:docMk/>
          <pc:sldMk cId="0" sldId="718"/>
        </pc:sldMkLst>
        <pc:spChg chg="mod">
          <ac:chgData name="Christophe CHARLET" userId="5882593612cc6029" providerId="LiveId" clId="{CBCC4A0A-C778-409B-902B-959DB9808D7C}" dt="2022-02-20T09:56:35.862" v="4521" actId="13926"/>
          <ac:spMkLst>
            <pc:docMk/>
            <pc:sldMk cId="0" sldId="718"/>
            <ac:spMk id="621575" creationId="{70BC44BA-02E8-451E-9390-34C78EEA9F4A}"/>
          </ac:spMkLst>
        </pc:spChg>
        <pc:spChg chg="mod">
          <ac:chgData name="Christophe CHARLET" userId="5882593612cc6029" providerId="LiveId" clId="{CBCC4A0A-C778-409B-902B-959DB9808D7C}" dt="2022-02-17T14:39:02.979" v="4511" actId="13926"/>
          <ac:spMkLst>
            <pc:docMk/>
            <pc:sldMk cId="0" sldId="718"/>
            <ac:spMk id="621577" creationId="{A4196655-5F26-47D1-A17F-AF1A904FEF05}"/>
          </ac:spMkLst>
        </pc:spChg>
      </pc:sldChg>
      <pc:sldChg chg="modSp">
        <pc:chgData name="Christophe CHARLET" userId="5882593612cc6029" providerId="LiveId" clId="{CBCC4A0A-C778-409B-902B-959DB9808D7C}" dt="2022-02-09T15:52:51.118" v="1692" actId="13926"/>
        <pc:sldMkLst>
          <pc:docMk/>
          <pc:sldMk cId="0" sldId="738"/>
        </pc:sldMkLst>
        <pc:spChg chg="mod">
          <ac:chgData name="Christophe CHARLET" userId="5882593612cc6029" providerId="LiveId" clId="{CBCC4A0A-C778-409B-902B-959DB9808D7C}" dt="2022-02-09T15:52:51.118" v="1692" actId="13926"/>
          <ac:spMkLst>
            <pc:docMk/>
            <pc:sldMk cId="0" sldId="738"/>
            <ac:spMk id="643079" creationId="{FA0AA876-A716-4A55-A3F8-5EB4DE926F82}"/>
          </ac:spMkLst>
        </pc:spChg>
      </pc:sldChg>
      <pc:sldChg chg="modSp">
        <pc:chgData name="Christophe CHARLET" userId="5882593612cc6029" providerId="LiveId" clId="{CBCC4A0A-C778-409B-902B-959DB9808D7C}" dt="2022-02-20T10:35:48.449" v="5100" actId="13926"/>
        <pc:sldMkLst>
          <pc:docMk/>
          <pc:sldMk cId="0" sldId="739"/>
        </pc:sldMkLst>
        <pc:spChg chg="mod">
          <ac:chgData name="Christophe CHARLET" userId="5882593612cc6029" providerId="LiveId" clId="{CBCC4A0A-C778-409B-902B-959DB9808D7C}" dt="2022-02-20T10:35:29.919" v="5099" actId="13926"/>
          <ac:spMkLst>
            <pc:docMk/>
            <pc:sldMk cId="0" sldId="739"/>
            <ac:spMk id="645124" creationId="{671F73BA-B80E-4160-B6FD-1D05EB195E83}"/>
          </ac:spMkLst>
        </pc:spChg>
        <pc:spChg chg="mod">
          <ac:chgData name="Christophe CHARLET" userId="5882593612cc6029" providerId="LiveId" clId="{CBCC4A0A-C778-409B-902B-959DB9808D7C}" dt="2022-02-20T10:35:48.449" v="5100" actId="13926"/>
          <ac:spMkLst>
            <pc:docMk/>
            <pc:sldMk cId="0" sldId="739"/>
            <ac:spMk id="645125" creationId="{744540E2-BC5B-4232-89BB-091757BF6F1E}"/>
          </ac:spMkLst>
        </pc:spChg>
      </pc:sldChg>
      <pc:sldMasterChg chg="setBg modSldLayout">
        <pc:chgData name="Christophe CHARLET" userId="5882593612cc6029" providerId="LiveId" clId="{CBCC4A0A-C778-409B-902B-959DB9808D7C}" dt="2023-02-25T10:43:47.800" v="5109"/>
        <pc:sldMasterMkLst>
          <pc:docMk/>
          <pc:sldMasterMk cId="0" sldId="2147483648"/>
        </pc:sldMasterMkLst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439234036" sldId="2147483744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3753228967" sldId="2147483745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3943278349" sldId="2147483746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3235884709" sldId="2147483747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1280585752" sldId="2147483748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676330547" sldId="2147483749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561992681" sldId="2147483750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3145505351" sldId="2147483751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1533230642" sldId="2147483752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1215349922" sldId="2147483753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2518318285" sldId="2147483754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8"/>
            <pc:sldLayoutMk cId="379558350" sldId="2147483788"/>
          </pc:sldLayoutMkLst>
        </pc:sldLayoutChg>
      </pc:sldMasterChg>
      <pc:sldMasterChg chg="setBg modSldLayout">
        <pc:chgData name="Christophe CHARLET" userId="5882593612cc6029" providerId="LiveId" clId="{CBCC4A0A-C778-409B-902B-959DB9808D7C}" dt="2023-02-25T10:43:47.800" v="5109"/>
        <pc:sldMasterMkLst>
          <pc:docMk/>
          <pc:sldMasterMk cId="0" sldId="2147483649"/>
        </pc:sldMasterMkLst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3891984855" sldId="2147483777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652798078" sldId="2147483778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1346716415" sldId="2147483779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3798781412" sldId="2147483780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499083000" sldId="2147483781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839747655" sldId="2147483782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693680879" sldId="2147483783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323327587" sldId="2147483784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3591879268" sldId="2147483785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762233141" sldId="2147483786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49"/>
            <pc:sldLayoutMk cId="208508872" sldId="2147483787"/>
          </pc:sldLayoutMkLst>
        </pc:sldLayoutChg>
      </pc:sldMasterChg>
      <pc:sldMasterChg chg="setBg modSldLayout">
        <pc:chgData name="Christophe CHARLET" userId="5882593612cc6029" providerId="LiveId" clId="{CBCC4A0A-C778-409B-902B-959DB9808D7C}" dt="2023-02-25T10:43:47.800" v="5109"/>
        <pc:sldMasterMkLst>
          <pc:docMk/>
          <pc:sldMasterMk cId="0" sldId="2147483650"/>
        </pc:sldMasterMkLst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2457078169" sldId="2147483766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1041106911" sldId="2147483767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882729133" sldId="2147483768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2556035390" sldId="2147483769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1423990617" sldId="2147483770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4223100767" sldId="2147483771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1908288754" sldId="2147483772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2700846087" sldId="2147483773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2193657545" sldId="2147483774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800803349" sldId="2147483775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0"/>
            <pc:sldLayoutMk cId="1171533667" sldId="2147483776"/>
          </pc:sldLayoutMkLst>
        </pc:sldLayoutChg>
      </pc:sldMasterChg>
      <pc:sldMasterChg chg="setBg modSldLayout">
        <pc:chgData name="Christophe CHARLET" userId="5882593612cc6029" providerId="LiveId" clId="{CBCC4A0A-C778-409B-902B-959DB9808D7C}" dt="2023-02-25T10:43:47.800" v="5109"/>
        <pc:sldMasterMkLst>
          <pc:docMk/>
          <pc:sldMasterMk cId="0" sldId="2147483651"/>
        </pc:sldMasterMkLst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242491806" sldId="2147483755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138252033" sldId="2147483756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938034693" sldId="2147483757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272678853" sldId="2147483758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339951986" sldId="2147483759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3595629971" sldId="2147483760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1688796913" sldId="2147483761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745193766" sldId="2147483762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545942686" sldId="2147483763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4261420944" sldId="2147483764"/>
          </pc:sldLayoutMkLst>
        </pc:sldLayoutChg>
        <pc:sldLayoutChg chg="setBg">
          <pc:chgData name="Christophe CHARLET" userId="5882593612cc6029" providerId="LiveId" clId="{CBCC4A0A-C778-409B-902B-959DB9808D7C}" dt="2023-02-25T10:43:47.800" v="5109"/>
          <pc:sldLayoutMkLst>
            <pc:docMk/>
            <pc:sldMasterMk cId="0" sldId="2147483651"/>
            <pc:sldLayoutMk cId="2956276289" sldId="2147483765"/>
          </pc:sldLayoutMkLst>
        </pc:sldLayoutChg>
      </pc:sldMasterChg>
    </pc:docChg>
  </pc:docChgLst>
  <pc:docChgLst>
    <pc:chgData name="Christophe CHARLET" userId="5882593612cc6029" providerId="LiveId" clId="{6C7F7B39-2FAD-4F27-AC83-36EB030FAED1}"/>
    <pc:docChg chg="undo custSel addSld modSld">
      <pc:chgData name="Christophe CHARLET" userId="5882593612cc6029" providerId="LiveId" clId="{6C7F7B39-2FAD-4F27-AC83-36EB030FAED1}" dt="2023-10-03T09:59:57.845" v="31" actId="1076"/>
      <pc:docMkLst>
        <pc:docMk/>
      </pc:docMkLst>
      <pc:sldChg chg="delSp modSp mod modAnim">
        <pc:chgData name="Christophe CHARLET" userId="5882593612cc6029" providerId="LiveId" clId="{6C7F7B39-2FAD-4F27-AC83-36EB030FAED1}" dt="2023-10-03T09:25:17.157" v="24" actId="1076"/>
        <pc:sldMkLst>
          <pc:docMk/>
          <pc:sldMk cId="0" sldId="256"/>
        </pc:sldMkLst>
        <pc:spChg chg="mod">
          <ac:chgData name="Christophe CHARLET" userId="5882593612cc6029" providerId="LiveId" clId="{6C7F7B39-2FAD-4F27-AC83-36EB030FAED1}" dt="2023-10-03T09:24:53.967" v="22" actId="1076"/>
          <ac:spMkLst>
            <pc:docMk/>
            <pc:sldMk cId="0" sldId="256"/>
            <ac:spMk id="7170" creationId="{8A76F3F8-B672-4DD1-BFDC-C57EC96F73B1}"/>
          </ac:spMkLst>
        </pc:spChg>
        <pc:spChg chg="mod">
          <ac:chgData name="Christophe CHARLET" userId="5882593612cc6029" providerId="LiveId" clId="{6C7F7B39-2FAD-4F27-AC83-36EB030FAED1}" dt="2023-10-03T09:25:11.586" v="23" actId="255"/>
          <ac:spMkLst>
            <pc:docMk/>
            <pc:sldMk cId="0" sldId="256"/>
            <ac:spMk id="7171" creationId="{B94D2B12-E415-4486-B36B-7EEF6AB98BA9}"/>
          </ac:spMkLst>
        </pc:spChg>
        <pc:spChg chg="mod">
          <ac:chgData name="Christophe CHARLET" userId="5882593612cc6029" providerId="LiveId" clId="{6C7F7B39-2FAD-4F27-AC83-36EB030FAED1}" dt="2023-10-03T09:25:17.157" v="24" actId="1076"/>
          <ac:spMkLst>
            <pc:docMk/>
            <pc:sldMk cId="0" sldId="256"/>
            <ac:spMk id="7178" creationId="{9A455258-36E1-4F79-A01D-54B2F7A5F4E0}"/>
          </ac:spMkLst>
        </pc:spChg>
        <pc:grpChg chg="mod">
          <ac:chgData name="Christophe CHARLET" userId="5882593612cc6029" providerId="LiveId" clId="{6C7F7B39-2FAD-4F27-AC83-36EB030FAED1}" dt="2023-10-03T09:25:17.157" v="24" actId="1076"/>
          <ac:grpSpMkLst>
            <pc:docMk/>
            <pc:sldMk cId="0" sldId="256"/>
            <ac:grpSpMk id="7173" creationId="{A12E8506-032C-4F07-8829-94F79F8854FC}"/>
          </ac:grpSpMkLst>
        </pc:grpChg>
        <pc:grpChg chg="mod">
          <ac:chgData name="Christophe CHARLET" userId="5882593612cc6029" providerId="LiveId" clId="{6C7F7B39-2FAD-4F27-AC83-36EB030FAED1}" dt="2023-10-03T09:25:17.157" v="24" actId="1076"/>
          <ac:grpSpMkLst>
            <pc:docMk/>
            <pc:sldMk cId="0" sldId="256"/>
            <ac:grpSpMk id="7176" creationId="{B1C0A7B1-57B8-4546-BCBB-C612C42BD834}"/>
          </ac:grpSpMkLst>
        </pc:grpChg>
        <pc:picChg chg="del">
          <ac:chgData name="Christophe CHARLET" userId="5882593612cc6029" providerId="LiveId" clId="{6C7F7B39-2FAD-4F27-AC83-36EB030FAED1}" dt="2023-10-03T09:24:49.933" v="21" actId="478"/>
          <ac:picMkLst>
            <pc:docMk/>
            <pc:sldMk cId="0" sldId="256"/>
            <ac:picMk id="2063" creationId="{B8C8C209-32A1-4A8C-A7B7-BA8EC77F3E44}"/>
          </ac:picMkLst>
        </pc:picChg>
        <pc:picChg chg="mod">
          <ac:chgData name="Christophe CHARLET" userId="5882593612cc6029" providerId="LiveId" clId="{6C7F7B39-2FAD-4F27-AC83-36EB030FAED1}" dt="2023-10-03T09:25:17.157" v="24" actId="1076"/>
          <ac:picMkLst>
            <pc:docMk/>
            <pc:sldMk cId="0" sldId="256"/>
            <ac:picMk id="7175" creationId="{3E7167B9-CBFC-4444-B987-F5E3A38C3B8E}"/>
          </ac:picMkLst>
        </pc:picChg>
        <pc:picChg chg="mod">
          <ac:chgData name="Christophe CHARLET" userId="5882593612cc6029" providerId="LiveId" clId="{6C7F7B39-2FAD-4F27-AC83-36EB030FAED1}" dt="2023-10-03T09:25:17.157" v="24" actId="1076"/>
          <ac:picMkLst>
            <pc:docMk/>
            <pc:sldMk cId="0" sldId="256"/>
            <ac:picMk id="7177" creationId="{AA1BE241-7529-4B76-9503-4818E71FA0D4}"/>
          </ac:picMkLst>
        </pc:picChg>
      </pc:sldChg>
      <pc:sldChg chg="modAnim">
        <pc:chgData name="Christophe CHARLET" userId="5882593612cc6029" providerId="LiveId" clId="{6C7F7B39-2FAD-4F27-AC83-36EB030FAED1}" dt="2023-03-06T09:30:53.354" v="0"/>
        <pc:sldMkLst>
          <pc:docMk/>
          <pc:sldMk cId="0" sldId="587"/>
        </pc:sldMkLst>
      </pc:sldChg>
      <pc:sldChg chg="modSp mod">
        <pc:chgData name="Christophe CHARLET" userId="5882593612cc6029" providerId="LiveId" clId="{6C7F7B39-2FAD-4F27-AC83-36EB030FAED1}" dt="2023-08-18T06:40:07.979" v="20" actId="1035"/>
        <pc:sldMkLst>
          <pc:docMk/>
          <pc:sldMk cId="0" sldId="593"/>
        </pc:sldMkLst>
        <pc:spChg chg="mod">
          <ac:chgData name="Christophe CHARLET" userId="5882593612cc6029" providerId="LiveId" clId="{6C7F7B39-2FAD-4F27-AC83-36EB030FAED1}" dt="2023-08-18T06:40:07.979" v="20" actId="1035"/>
          <ac:spMkLst>
            <pc:docMk/>
            <pc:sldMk cId="0" sldId="593"/>
            <ac:spMk id="3" creationId="{A0F320DC-A796-4732-B66D-FF3D1FE9843C}"/>
          </ac:spMkLst>
        </pc:spChg>
        <pc:spChg chg="mod">
          <ac:chgData name="Christophe CHARLET" userId="5882593612cc6029" providerId="LiveId" clId="{6C7F7B39-2FAD-4F27-AC83-36EB030FAED1}" dt="2023-03-06T09:46:06.323" v="2" actId="400"/>
          <ac:spMkLst>
            <pc:docMk/>
            <pc:sldMk cId="0" sldId="593"/>
            <ac:spMk id="400387" creationId="{B163A21C-A502-43A5-8416-752687499544}"/>
          </ac:spMkLst>
        </pc:spChg>
      </pc:sldChg>
      <pc:sldChg chg="delSp">
        <pc:chgData name="Christophe CHARLET" userId="5882593612cc6029" providerId="LiveId" clId="{6C7F7B39-2FAD-4F27-AC83-36EB030FAED1}" dt="2023-05-04T11:38:36.905" v="9" actId="478"/>
        <pc:sldMkLst>
          <pc:docMk/>
          <pc:sldMk cId="0" sldId="602"/>
        </pc:sldMkLst>
        <pc:picChg chg="del">
          <ac:chgData name="Christophe CHARLET" userId="5882593612cc6029" providerId="LiveId" clId="{6C7F7B39-2FAD-4F27-AC83-36EB030FAED1}" dt="2023-05-04T11:38:36.905" v="9" actId="478"/>
          <ac:picMkLst>
            <pc:docMk/>
            <pc:sldMk cId="0" sldId="602"/>
            <ac:picMk id="105475" creationId="{8D0301D4-33CB-4393-A155-AA3754EFEC78}"/>
          </ac:picMkLst>
        </pc:picChg>
        <pc:picChg chg="del">
          <ac:chgData name="Christophe CHARLET" userId="5882593612cc6029" providerId="LiveId" clId="{6C7F7B39-2FAD-4F27-AC83-36EB030FAED1}" dt="2023-05-04T11:38:34.887" v="8" actId="478"/>
          <ac:picMkLst>
            <pc:docMk/>
            <pc:sldMk cId="0" sldId="602"/>
            <ac:picMk id="105478" creationId="{02F8D089-83FF-4454-B84B-C24C01E9C30B}"/>
          </ac:picMkLst>
        </pc:picChg>
      </pc:sldChg>
      <pc:sldChg chg="modSp">
        <pc:chgData name="Christophe CHARLET" userId="5882593612cc6029" providerId="LiveId" clId="{6C7F7B39-2FAD-4F27-AC83-36EB030FAED1}" dt="2023-03-06T10:54:34.316" v="7" actId="20577"/>
        <pc:sldMkLst>
          <pc:docMk/>
          <pc:sldMk cId="0" sldId="689"/>
        </pc:sldMkLst>
        <pc:spChg chg="mod">
          <ac:chgData name="Christophe CHARLET" userId="5882593612cc6029" providerId="LiveId" clId="{6C7F7B39-2FAD-4F27-AC83-36EB030FAED1}" dt="2023-03-06T10:54:34.316" v="7" actId="20577"/>
          <ac:spMkLst>
            <pc:docMk/>
            <pc:sldMk cId="0" sldId="689"/>
            <ac:spMk id="2" creationId="{2866E515-1FC0-4AE1-A3D8-8726BDE60267}"/>
          </ac:spMkLst>
        </pc:spChg>
      </pc:sldChg>
      <pc:sldChg chg="addSp delSp modSp new mod">
        <pc:chgData name="Christophe CHARLET" userId="5882593612cc6029" providerId="LiveId" clId="{6C7F7B39-2FAD-4F27-AC83-36EB030FAED1}" dt="2023-10-03T09:59:57.845" v="31" actId="1076"/>
        <pc:sldMkLst>
          <pc:docMk/>
          <pc:sldMk cId="800850306" sldId="742"/>
        </pc:sldMkLst>
        <pc:spChg chg="del">
          <ac:chgData name="Christophe CHARLET" userId="5882593612cc6029" providerId="LiveId" clId="{6C7F7B39-2FAD-4F27-AC83-36EB030FAED1}" dt="2023-10-03T09:59:38.537" v="26" actId="22"/>
          <ac:spMkLst>
            <pc:docMk/>
            <pc:sldMk cId="800850306" sldId="742"/>
            <ac:spMk id="3" creationId="{568F14FE-DF28-5C87-80B9-8FC57F1DC9DC}"/>
          </ac:spMkLst>
        </pc:spChg>
        <pc:picChg chg="add mod ord">
          <ac:chgData name="Christophe CHARLET" userId="5882593612cc6029" providerId="LiveId" clId="{6C7F7B39-2FAD-4F27-AC83-36EB030FAED1}" dt="2023-10-03T09:59:57.845" v="31" actId="1076"/>
          <ac:picMkLst>
            <pc:docMk/>
            <pc:sldMk cId="800850306" sldId="742"/>
            <ac:picMk id="6" creationId="{C90CCAAC-FEFD-7B4F-5CCC-0430195848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91D0126-FFA9-4E44-AC25-CDB3679DB0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3775983-A5E6-4039-AF1E-DF0919AE90A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EA0E1FDF-503D-422E-9DA8-E7F67762C13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69D3398-3386-4D87-81F5-87C43BFBE4A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noProof="0"/>
              <a:t>Cliquez pour modifier les styles du texte du masque</a:t>
            </a:r>
          </a:p>
          <a:p>
            <a:pPr lvl="1"/>
            <a:r>
              <a:rPr lang="fr-FR" altLang="fr-FR" noProof="0"/>
              <a:t>Deuxième niveau</a:t>
            </a:r>
          </a:p>
          <a:p>
            <a:pPr lvl="2"/>
            <a:r>
              <a:rPr lang="fr-FR" altLang="fr-FR" noProof="0"/>
              <a:t>Troisième niveau</a:t>
            </a:r>
          </a:p>
          <a:p>
            <a:pPr lvl="3"/>
            <a:r>
              <a:rPr lang="fr-FR" altLang="fr-FR" noProof="0"/>
              <a:t>Quatrième niveau</a:t>
            </a:r>
          </a:p>
          <a:p>
            <a:pPr lvl="4"/>
            <a:r>
              <a:rPr lang="fr-FR" altLang="fr-FR" noProof="0"/>
              <a:t>Cinquième niveau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5EA7C2C7-80CA-436D-BC87-795471B8415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CB727D0F-68F1-42B5-88EC-B1376D9C02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buFontTx/>
              <a:buNone/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1C68BA-05E8-4A2A-8367-17CC26D5BCC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ce réservé de l'image des diapositives 1">
            <a:extLst>
              <a:ext uri="{FF2B5EF4-FFF2-40B4-BE49-F238E27FC236}">
                <a16:creationId xmlns:a16="http://schemas.microsoft.com/office/drawing/2014/main" id="{2A4EFFA3-097A-490C-810D-5024E53EA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4579" name="Espace réservé des notes 2">
            <a:extLst>
              <a:ext uri="{FF2B5EF4-FFF2-40B4-BE49-F238E27FC236}">
                <a16:creationId xmlns:a16="http://schemas.microsoft.com/office/drawing/2014/main" id="{3FF6022E-7451-4AC0-9362-6BF81FCF2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altLang="fr-FR"/>
              <a:t>Pas d’actionListener, on change de nom afin d’éviter d’être traité de plagiat (Google c’est méfié d’un procès avec Sun). Exception : socket les classes sockets portent le même nom</a:t>
            </a:r>
          </a:p>
        </p:txBody>
      </p:sp>
      <p:sp>
        <p:nvSpPr>
          <p:cNvPr id="24580" name="Espace réservé du numéro de diapositive 3">
            <a:extLst>
              <a:ext uri="{FF2B5EF4-FFF2-40B4-BE49-F238E27FC236}">
                <a16:creationId xmlns:a16="http://schemas.microsoft.com/office/drawing/2014/main" id="{7BFBCAB8-AE88-4205-94E9-B1EC888277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CC73DAF-75BC-43E4-B0EF-1B437D9A0498}" type="slidenum">
              <a:rPr lang="fr-FR" altLang="fr-FR" sz="1300" smtClean="0">
                <a:latin typeface="Arial" panose="020B0604020202020204" pitchFamily="34" charset="0"/>
              </a:rPr>
              <a:pPr/>
              <a:t>18</a:t>
            </a:fld>
            <a:endParaRPr lang="fr-FR" altLang="fr-FR" sz="130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doit s’enregistrer sur le composant qu’on veut surveiller =&gt; il faut la référence du bouton . </a:t>
            </a:r>
          </a:p>
          <a:p>
            <a:r>
              <a:rPr lang="fr-FR" dirty="0"/>
              <a:t>Si plusieurs bouton, une série de if (pour Java classique: </a:t>
            </a:r>
            <a:r>
              <a:rPr lang="fr-FR" dirty="0" err="1"/>
              <a:t>actionEvent</a:t>
            </a:r>
            <a:r>
              <a:rPr lang="fr-FR" dirty="0"/>
              <a:t> =&gt; </a:t>
            </a:r>
            <a:r>
              <a:rPr lang="fr-FR" dirty="0" err="1"/>
              <a:t>getSource</a:t>
            </a:r>
            <a:r>
              <a:rPr lang="fr-FR" dirty="0"/>
              <a:t> pour savoir quel bouton) ici on compare avec le </a:t>
            </a:r>
            <a:r>
              <a:rPr lang="fr-FR" dirty="0" err="1"/>
              <a:t>FindViewById</a:t>
            </a:r>
            <a:r>
              <a:rPr lang="fr-FR" dirty="0"/>
              <a:t> (1 seul exemplaire de l’objet,= pool)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1C68BA-05E8-4A2A-8367-17CC26D5BCC1}" type="slidenum">
              <a:rPr lang="fr-FR" altLang="fr-FR" smtClean="0"/>
              <a:pPr>
                <a:defRPr/>
              </a:pPr>
              <a:t>22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9344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Emprunte mémoire la plus petite possible =&gt; pas de nom de classe et de l’objet =&gt; objet à la volée juste au moment où on en a besoin.</a:t>
            </a:r>
          </a:p>
          <a:p>
            <a:r>
              <a:rPr lang="fr-FR" dirty="0"/>
              <a:t>On n’implémente plus </a:t>
            </a:r>
            <a:r>
              <a:rPr lang="fr-FR" dirty="0" err="1"/>
              <a:t>OnClickListener</a:t>
            </a:r>
            <a:endParaRPr lang="fr-FR" dirty="0"/>
          </a:p>
          <a:p>
            <a:r>
              <a:rPr lang="fr-FR" dirty="0"/>
              <a:t>NEW (on instancie pas </a:t>
            </a:r>
            <a:r>
              <a:rPr lang="fr-FR" dirty="0" err="1"/>
              <a:t>onClickListener</a:t>
            </a:r>
            <a:r>
              <a:rPr lang="fr-FR" dirty="0"/>
              <a:t> = un interface défini à l’intérieur de </a:t>
            </a:r>
            <a:r>
              <a:rPr lang="fr-FR" dirty="0" err="1"/>
              <a:t>View</a:t>
            </a:r>
            <a:r>
              <a:rPr lang="fr-FR" dirty="0"/>
              <a:t>)</a:t>
            </a:r>
          </a:p>
          <a:p>
            <a:r>
              <a:rPr lang="fr-FR" dirty="0"/>
              <a:t>On instancie une classe qui implémente </a:t>
            </a:r>
            <a:r>
              <a:rPr lang="fr-FR" dirty="0" err="1"/>
              <a:t>onClickListerner</a:t>
            </a:r>
            <a:r>
              <a:rPr lang="fr-FR" dirty="0"/>
              <a:t> qui doit avoir une seule méthode qui est </a:t>
            </a:r>
            <a:r>
              <a:rPr lang="fr-FR" dirty="0" err="1"/>
              <a:t>onClick</a:t>
            </a:r>
            <a:r>
              <a:rPr lang="fr-FR" dirty="0"/>
              <a:t> =&gt; {définition de </a:t>
            </a:r>
            <a:r>
              <a:rPr lang="fr-FR" dirty="0" err="1"/>
              <a:t>onClick</a:t>
            </a:r>
            <a:r>
              <a:rPr lang="fr-FR" dirty="0"/>
              <a:t>}</a:t>
            </a:r>
          </a:p>
          <a:p>
            <a:r>
              <a:rPr lang="fr-FR" dirty="0"/>
              <a:t>=&gt; =&gt; la classe est définie, existe =&gt; on l’instancie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1C68BA-05E8-4A2A-8367-17CC26D5BCC1}" type="slidenum">
              <a:rPr lang="fr-FR" altLang="fr-FR" smtClean="0"/>
              <a:pPr>
                <a:defRPr/>
              </a:pPr>
              <a:t>23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06706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1C68BA-05E8-4A2A-8367-17CC26D5BCC1}" type="slidenum">
              <a:rPr lang="fr-FR" altLang="fr-FR" smtClean="0"/>
              <a:pPr>
                <a:defRPr/>
              </a:pPr>
              <a:t>32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2167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Définition dans un fichier XML  (ressource, répertoire RES)</a:t>
            </a:r>
          </a:p>
          <a:p>
            <a:r>
              <a:rPr lang="fr-FR" dirty="0"/>
              <a:t>On passe par R, pas de </a:t>
            </a:r>
            <a:r>
              <a:rPr lang="fr-FR" dirty="0" err="1"/>
              <a:t>FindViewById</a:t>
            </a:r>
            <a:r>
              <a:rPr lang="fr-FR" dirty="0"/>
              <a:t> mais des </a:t>
            </a:r>
            <a:r>
              <a:rPr lang="fr-FR" dirty="0" err="1"/>
              <a:t>MenuInflater</a:t>
            </a:r>
            <a:r>
              <a:rPr lang="fr-FR" dirty="0"/>
              <a:t> (méthode: </a:t>
            </a:r>
            <a:r>
              <a:rPr lang="fr-FR" dirty="0" err="1"/>
              <a:t>getMenuInflater</a:t>
            </a:r>
            <a:r>
              <a:rPr lang="fr-FR" dirty="0"/>
              <a:t>() fournit l‘objet)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1C68BA-05E8-4A2A-8367-17CC26D5BCC1}" type="slidenum">
              <a:rPr lang="fr-FR" altLang="fr-FR" smtClean="0"/>
              <a:pPr>
                <a:defRPr/>
              </a:pPr>
              <a:t>33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12744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Rechercher les Id à partir du fichier 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1C68BA-05E8-4A2A-8367-17CC26D5BCC1}" type="slidenum">
              <a:rPr lang="fr-FR" altLang="fr-FR" smtClean="0"/>
              <a:pPr>
                <a:defRPr/>
              </a:pPr>
              <a:t>36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0311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60AC2A84-C250-42D0-8F85-C0DA2746B0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88913"/>
            <a:ext cx="96837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5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1B9F06-02B4-4551-8438-05C3FB4397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09E898B0-A162-4EF3-AEDB-EC1C9E88147C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53323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6F1A600-3D63-4101-8B87-37741E5DBF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3D12A5C7-327E-4313-8661-666BF62106B0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215349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628650" y="365125"/>
            <a:ext cx="78867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E3FB168-CF50-4652-9A9A-4B55A0AB6E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2B86D8AF-0B41-4639-8F15-400BE0F9DEB6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518318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00ADCD-A3FA-4E46-B0BA-5DA3CBCA68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FEF32B-AB0A-41E3-A96E-574A482C25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5D75DF-70C6-4B1E-A292-55CE8708445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98DF1-54AA-4468-BF2B-69B81C3AEB6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424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48F00D-5C63-4DD2-A17C-BD0E6BB533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E03512-91CC-4D79-92FB-B48FE96E0C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611AA1-E132-485A-8CFA-65124DE1D3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549DE-942F-48BA-ACB5-F7440A6DC68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38252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E46C2F-7DF4-4CD0-BA5F-B0C98728A6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F04A12-876B-448F-A1C2-5117412E6F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67C993-E5AD-4367-9516-D820791CA6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6668E-9E9E-4C0E-A63B-81701AEA85E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38034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C9ECF-ACD7-4034-8086-2279DF786A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34C47-660A-496C-B1FD-A2B96F4D81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B39A9-2572-4E06-B74C-642F707FBF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9762A-3C5F-4D57-95D1-4B5D923EDEE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72678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520FB83-E0B9-48C8-BDAE-D2B3BDE22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67CD78D-5527-4745-909A-B9A6EECEB9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DD6652-5A0C-43EA-B65B-F6266D7C64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AFB0A-5B01-4C01-8F89-67246502C5A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9951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89B217-367F-4CE0-9723-A0E681BCA6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6E7F1BB-50EB-4086-9D29-0F3A30A1A0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58501D-ACFE-494C-8BF0-044332EB77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09FB6F-81B8-4178-907B-DF8FF5D5D10D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95629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1B92C53-695F-44C8-B7F7-EDCAC1DB51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63EB958-2E5D-4ADC-AA31-0D5A2373B1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139AA3A-F81C-4F01-9C78-2BDB79E0DD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CAAB5-DAF6-4651-9B95-C6367465400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68879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9773DCB-A88D-46C5-A8F6-C5E84A33785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5E0387C6-D02E-4D60-916A-954D3F6A8457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439234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72831-C3B6-4DDA-997B-4A1D79BCCA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08D99-3170-40DD-B6BB-78C6C57DA4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3AE5B-9153-4707-826A-64B53FECE6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0A03A-FBD5-4475-B47D-B10F67BBB50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45193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4097F-E0EB-4E34-AE10-EAB9173560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C941D-CE1A-4386-8B36-468F4D7E68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C311E-790D-4840-A66B-46C3C9970D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CDC3A-FBCE-41BA-900C-24AA783528D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45942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623488-5ACD-4BDC-81F7-6FC6CB8857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71180F-904E-40D5-AFAA-A305781FFD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B249E3F-5AC2-4486-BAC0-E82206E6F8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3E0A4-873A-4B3C-9F5F-01B84931394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61420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CEAC07-7E86-47E1-B97F-7EE3903F81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98DB27E-9D15-4C57-999F-34B6F69F88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BB729DC-44F4-4A68-B4E9-DA73AEC0FF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5ACEC-F057-4810-8EA3-28066DC20B5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956276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3183BE-A8C8-47A1-BFD5-13A3F17782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707C0F-A8AF-49BC-97A5-B1ACD01A40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3992B9-C05B-4243-B34B-B2F039FEDE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9C88E-294F-4FAA-BFB2-A674346D732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570781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AC94F9-3F8A-4BDE-869E-827F8597D6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999EFB-FFA1-4806-B40D-C0B01C0886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916CC1-4395-450F-8003-674171E2F0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C39F5-BF23-4117-A0E8-DCDEF1BF23D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0411069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D3A0BC0-A36F-4137-B544-2D457AD07B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525800-A51E-4F2D-940A-C8191A97F80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A48C13F-1A15-46B4-A300-14959008C9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2200F-210C-415B-AE6D-F96FD17CEC5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82729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1B79BD-37BE-42E0-AA0E-C359D48164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5F7316-C18D-4D87-9907-069D6BD08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DEEA2-92EF-429C-8F04-E4A30A4A68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6E56E-EE74-4957-B26B-E65D1C1ADB3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5560353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EE8CBE6-0DDD-4828-A3C6-125ACA2EB5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3CECEA8-1CB3-4B9E-8A72-F4F1A1627C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09F613D-7E99-4E54-86A7-A3BAE77725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C2ACE-9E5D-44D5-829B-D5FC5FECF49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23990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5F777CC-D94F-4028-8288-72E804D06F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C135CC-A198-4307-8B8F-4B904D851C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5DF0BAB-B9C3-4254-AFA0-C79C6FA0CC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F2C27-C2F3-4CFC-8571-00C4584150F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2310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C496AD-D493-41FF-9F7F-A312450CE61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F8B2EB15-5C3F-4126-8E9E-4C6BF778E978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753228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B71DE94-BD2A-4BA0-B0F7-19D7B63893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C47AA6-24AF-4A62-955E-0F0247D0FC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D59694-F24D-4216-93CB-BF99ECC58F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40F4A-A3E6-440D-B431-A3CFCE78BE56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08288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9183C-C66D-4C8E-B649-B20D513516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F0B27D-F8D4-4FF1-824B-9169B9B983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196D4E-F808-4690-BF8E-B720C4AD80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1341F-39AB-4F8D-97F5-D187F1732E0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00846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10B43D-8A08-43B2-BA3C-8612E86660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AF70B3-F5C3-4AF1-8227-13B78EFA9D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5AE5E0-FC75-4EB3-B2ED-FDD17A0D77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71219-4ACD-41FE-8E9D-C35FCD53017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93657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7D42AA-E280-40E5-BDE1-2F90F364AB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ADAA07-F523-4C2E-B706-5D2144084B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B278B0-B10A-4AA7-9751-F6C9F8B8DB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AE47F-76FD-42B0-ADE0-761B80B19AF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008033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FABCC3-0EC1-4238-A4A8-B5B8D46EAA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80260C-5092-47A2-A2ED-BBC198E89E4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863F64-F718-490E-A192-5E026F3684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FB933-81E2-49C6-9CFC-97C45B96542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7153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2B5C5-B607-456C-BE21-F84509AE79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B9A5F3D-5FCB-4854-B262-92B096666F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B29B13-3BBE-4EC3-A90F-A77D590E6C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7488E-C726-4CCC-BE99-3307E9C63112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91984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BED853-CB82-4025-A5C9-8BB71E602C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08ECE4-8108-4F87-9C1D-0A64932CF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3DCEB40-C144-4308-A102-7D31A30A25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EF964-7A48-44AD-89B2-A9AA4E972F0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52798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B1E6FE-D749-4C5C-B7CB-B264AFEEA0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5013E1-037F-4323-BAF1-1C592E7E5E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BF1B52F-E63D-42BB-B1FA-B79DDDA91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EA6583-095F-4F38-A358-6EB68245756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346716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BDAB9A-961D-4ECB-ACF0-F8E87EA17C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64C99E-9CCD-4681-9DE7-2E922DAC30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37915-5784-450B-AC6D-52376E768B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81D57-D7BB-4AAD-B5B8-37EA64BC8F9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987814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E649578-0D7F-4245-9BF2-5A86768ABB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ED03EE5-A8B4-44A9-847F-729412C03B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557DBE5-E5DD-44D8-A41A-BE92F8C1E0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85B1A-EA82-48C0-815B-38C3FF77287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4990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84BAC6-A84E-4DA3-A8F3-607A0CCA37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26662B51-7BEA-4424-B9EE-DA1F89FBDFFC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9432783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F663EA9-8034-44EF-9167-B905574349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7B3E17-93C2-4970-86E6-0B963746EA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6257B5-C783-4035-BA6C-4FF1F7277F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55816-F681-4573-B6C9-48DB40D8C73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397476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AB2C385-B100-4A61-88E3-155DC147FB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0D3880C-0233-4F8C-8EB6-A1FD576365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06E3F3-F265-455B-BFAC-5206B3C6E8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A715B-5118-4039-9479-2817E9037A8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936808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9D41A-A4A6-4497-9F4A-8BC2D1621C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29AE5-A260-4ABB-85A3-D852309D4A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3A5769-BB0E-4535-B190-9A236D7D71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4EBD6-FA31-48DA-B907-569D327FC12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233275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AD825-6104-45A9-8EE5-08689AFC6D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59220C-9D57-4DF1-B64C-03C9F1C518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C29A7-129D-48ED-9CB2-87D63B5BA3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8BD0E-54F5-4121-812F-1F90A182045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591879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10848C-8F78-499E-95E8-4B59E87ECF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3D50DC-9B18-487E-B865-DFE04F59D4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B45E56-79BB-45F9-BD08-27DB2093F5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B512B-2206-43EC-B18C-6705DE60EB2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7622331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B193E7F-FBF3-4DC5-B23E-1BA52BBA0E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C0ED4BC-31C0-4C58-AB3C-1931D51B7E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93920B-3AB2-47F0-8B73-A3B1DBA11D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EBCC0-1427-4BDB-A7B3-F6E748F609D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850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4759EA-13C9-490D-ABE3-BA90944F428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EFC0FDD9-30C6-4813-B37E-99A441A469A8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23588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6A97443-43B5-48AE-A7B4-7D826C97FEC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99826052-D4DC-4CC9-BF85-31A53B462D44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128058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ED2B214-86A1-4C18-BBF0-3FC0ED2C968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F676A418-471E-43E9-A796-65A250B1C4A4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67633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A41ED44-2484-4743-8BD5-BCA76CF804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29A7718C-6D43-403B-BABA-03FB11C861EA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56199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908ED8-E59D-4712-A85F-8658F7CE36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13A9A1EA-87C4-4529-94C7-11F1C034E7A1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314550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>
            <a:extLst>
              <a:ext uri="{FF2B5EF4-FFF2-40B4-BE49-F238E27FC236}">
                <a16:creationId xmlns:a16="http://schemas.microsoft.com/office/drawing/2014/main" id="{FABEC831-A345-424E-A750-42367E8292D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35600" y="6381750"/>
            <a:ext cx="4067175" cy="287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200" i="1" dirty="0"/>
            </a:lvl1pPr>
          </a:lstStyle>
          <a:p>
            <a:pPr>
              <a:defRPr/>
            </a:pPr>
            <a:r>
              <a:rPr lang="fr-FR" altLang="fr-FR" dirty="0"/>
              <a:t> Android 2 – </a:t>
            </a:r>
            <a:r>
              <a:rPr lang="fr-FR" altLang="fr-FR" dirty="0" err="1"/>
              <a:t>C.Charlet</a:t>
            </a:r>
            <a:r>
              <a:rPr lang="fr-FR" altLang="fr-FR" dirty="0"/>
              <a:t> – 2023 – p. </a:t>
            </a:r>
            <a:fld id="{A6BD7175-16DE-4EB1-8213-984794956D7D}" type="slidenum">
              <a:rPr lang="fr-FR" altLang="fr-FR" smtClean="0"/>
              <a:pPr>
                <a:defRPr/>
              </a:pPr>
              <a:t>‹N°›</a:t>
            </a:fld>
            <a:endParaRPr lang="fr-FR" altLang="fr-FR" dirty="0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F1381DF6-9E61-4286-B786-F62D5178FBB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87450" y="1052513"/>
            <a:ext cx="7777163" cy="7302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endParaRPr lang="fr-FR" altLang="fr-FR"/>
          </a:p>
        </p:txBody>
      </p:sp>
      <p:pic>
        <p:nvPicPr>
          <p:cNvPr id="1028" name="Picture 9">
            <a:extLst>
              <a:ext uri="{FF2B5EF4-FFF2-40B4-BE49-F238E27FC236}">
                <a16:creationId xmlns:a16="http://schemas.microsoft.com/office/drawing/2014/main" id="{4E435896-C12D-483A-B2BB-98DC93B28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9398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39C552D-F9FE-4997-AADD-079AC19D5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40C09B9-FEBC-417E-B5B6-ED2C3DD42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F19A645D-1B31-4137-BDE7-451B73F368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022B1EC0-EAE7-4342-845F-0B86E1E1C5C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489B7BD3-FD14-4FFF-A5F6-1867C99F49A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2FE6D2C8-14F8-4996-8486-831C97339B5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3EC2772-F0F1-48F2-8DC5-21283FB01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CA698B-36BF-4435-8535-8D8932B59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8C337893-4880-47BE-A7A9-983BE9CA1DE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413E219-43BA-4B43-9C25-2401ABC319B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A57FAC2C-2D70-420A-9739-DACFB2E8653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5CD2D932-0664-46CB-AB12-B09B83B0306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81D0FDF-C246-4A29-B76D-360690CF1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CCDD067-83FA-45E7-8BFA-2700DAA39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C2CF71F8-7474-48E1-BA5C-99ED1293899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98121E25-3353-47DF-974A-FE0A58408C5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BA6FB2E8-9F55-4843-AA80-EA381B87D7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FontTx/>
              <a:buNone/>
              <a:defRPr sz="1400">
                <a:latin typeface="+mn-lt"/>
              </a:defRPr>
            </a:lvl1pPr>
          </a:lstStyle>
          <a:p>
            <a:pPr>
              <a:defRPr/>
            </a:pPr>
            <a:fld id="{17A8EB25-ACC7-47F7-ADE9-47719AC636B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22.xml"/><Relationship Id="rId7" Type="http://schemas.openxmlformats.org/officeDocument/2006/relationships/slide" Target="slide6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5" Type="http://schemas.openxmlformats.org/officeDocument/2006/relationships/slide" Target="slide42.xml"/><Relationship Id="rId4" Type="http://schemas.openxmlformats.org/officeDocument/2006/relationships/slide" Target="slide32.xml"/><Relationship Id="rId9" Type="http://schemas.openxmlformats.org/officeDocument/2006/relationships/slide" Target="slide5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4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schemas.android.com/apk/res/android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>
            <a:extLst>
              <a:ext uri="{FF2B5EF4-FFF2-40B4-BE49-F238E27FC236}">
                <a16:creationId xmlns:a16="http://schemas.microsoft.com/office/drawing/2014/main" id="{8A76F3F8-B672-4DD1-BFDC-C57EC96F7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31" y="1970087"/>
            <a:ext cx="84248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r-BE" altLang="fr-FR" sz="3600" b="1" dirty="0"/>
              <a:t>Une petite introduction à Google Android</a:t>
            </a:r>
            <a:br>
              <a:rPr lang="fr-BE" altLang="fr-FR" sz="3600" b="1" dirty="0"/>
            </a:br>
            <a:r>
              <a:rPr lang="fr-BE" altLang="fr-FR" sz="3600" b="1" dirty="0"/>
              <a:t>2. Les bases de la programmation</a:t>
            </a:r>
            <a:endParaRPr lang="fr-FR" altLang="fr-FR" sz="3600" b="1" dirty="0"/>
          </a:p>
        </p:txBody>
      </p:sp>
      <p:sp>
        <p:nvSpPr>
          <p:cNvPr id="7171" name="Text Box 6">
            <a:extLst>
              <a:ext uri="{FF2B5EF4-FFF2-40B4-BE49-F238E27FC236}">
                <a16:creationId xmlns:a16="http://schemas.microsoft.com/office/drawing/2014/main" id="{B94D2B12-E415-4486-B36B-7EEF6AB98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472" y="5991771"/>
            <a:ext cx="52569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800" b="1" dirty="0"/>
              <a:t>Claude </a:t>
            </a:r>
            <a:r>
              <a:rPr lang="fr-BE" altLang="fr-FR" sz="1800" b="1" dirty="0" err="1"/>
              <a:t>Vilvens</a:t>
            </a:r>
            <a:r>
              <a:rPr lang="fr-BE" altLang="fr-FR" sz="1800" b="1" dirty="0"/>
              <a:t> / Christophe Charlet</a:t>
            </a:r>
            <a:endParaRPr lang="fr-FR" altLang="fr-FR" sz="1800" b="1" dirty="0"/>
          </a:p>
        </p:txBody>
      </p:sp>
      <p:sp>
        <p:nvSpPr>
          <p:cNvPr id="7172" name="Text Box 8">
            <a:extLst>
              <a:ext uri="{FF2B5EF4-FFF2-40B4-BE49-F238E27FC236}">
                <a16:creationId xmlns:a16="http://schemas.microsoft.com/office/drawing/2014/main" id="{6DB97634-793C-499B-B7EF-7519D01A3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6446838"/>
            <a:ext cx="23050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800" dirty="0"/>
              <a:t>2023</a:t>
            </a:r>
          </a:p>
        </p:txBody>
      </p:sp>
      <p:grpSp>
        <p:nvGrpSpPr>
          <p:cNvPr id="7173" name="Group 17">
            <a:extLst>
              <a:ext uri="{FF2B5EF4-FFF2-40B4-BE49-F238E27FC236}">
                <a16:creationId xmlns:a16="http://schemas.microsoft.com/office/drawing/2014/main" id="{A12E8506-032C-4F07-8829-94F79F8854FC}"/>
              </a:ext>
            </a:extLst>
          </p:cNvPr>
          <p:cNvGrpSpPr>
            <a:grpSpLocks/>
          </p:cNvGrpSpPr>
          <p:nvPr/>
        </p:nvGrpSpPr>
        <p:grpSpPr bwMode="auto">
          <a:xfrm>
            <a:off x="3094037" y="4022721"/>
            <a:ext cx="2955925" cy="1587500"/>
            <a:chOff x="1927" y="2568"/>
            <a:chExt cx="1862" cy="1000"/>
          </a:xfrm>
        </p:grpSpPr>
        <p:pic>
          <p:nvPicPr>
            <p:cNvPr id="7175" name="Picture 13">
              <a:extLst>
                <a:ext uri="{FF2B5EF4-FFF2-40B4-BE49-F238E27FC236}">
                  <a16:creationId xmlns:a16="http://schemas.microsoft.com/office/drawing/2014/main" id="{3E7167B9-CBFC-4444-B987-F5E3A38C3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568"/>
              <a:ext cx="864" cy="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176" name="Group 16">
              <a:extLst>
                <a:ext uri="{FF2B5EF4-FFF2-40B4-BE49-F238E27FC236}">
                  <a16:creationId xmlns:a16="http://schemas.microsoft.com/office/drawing/2014/main" id="{B1C0A7B1-57B8-4546-BCBB-C612C42BD8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7" y="2568"/>
              <a:ext cx="1006" cy="1000"/>
              <a:chOff x="1927" y="2568"/>
              <a:chExt cx="1006" cy="1000"/>
            </a:xfrm>
          </p:grpSpPr>
          <p:pic>
            <p:nvPicPr>
              <p:cNvPr id="7177" name="Picture 12">
                <a:extLst>
                  <a:ext uri="{FF2B5EF4-FFF2-40B4-BE49-F238E27FC236}">
                    <a16:creationId xmlns:a16="http://schemas.microsoft.com/office/drawing/2014/main" id="{AA1BE241-7529-4B76-9503-4818E71FA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" y="2568"/>
                <a:ext cx="1006" cy="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78" name="AutoShape 14">
                <a:extLst>
                  <a:ext uri="{FF2B5EF4-FFF2-40B4-BE49-F238E27FC236}">
                    <a16:creationId xmlns:a16="http://schemas.microsoft.com/office/drawing/2014/main" id="{9A455258-36E1-4F79-A01D-54B2F7A5F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8" y="2750"/>
                <a:ext cx="814" cy="815"/>
              </a:xfrm>
              <a:custGeom>
                <a:avLst/>
                <a:gdLst>
                  <a:gd name="T0" fmla="*/ 15 w 21600"/>
                  <a:gd name="T1" fmla="*/ 0 h 21600"/>
                  <a:gd name="T2" fmla="*/ 4 w 21600"/>
                  <a:gd name="T3" fmla="*/ 4 h 21600"/>
                  <a:gd name="T4" fmla="*/ 0 w 21600"/>
                  <a:gd name="T5" fmla="*/ 15 h 21600"/>
                  <a:gd name="T6" fmla="*/ 4 w 21600"/>
                  <a:gd name="T7" fmla="*/ 26 h 21600"/>
                  <a:gd name="T8" fmla="*/ 15 w 21600"/>
                  <a:gd name="T9" fmla="*/ 31 h 21600"/>
                  <a:gd name="T10" fmla="*/ 26 w 21600"/>
                  <a:gd name="T11" fmla="*/ 26 h 21600"/>
                  <a:gd name="T12" fmla="*/ 31 w 21600"/>
                  <a:gd name="T13" fmla="*/ 15 h 21600"/>
                  <a:gd name="T14" fmla="*/ 26 w 21600"/>
                  <a:gd name="T15" fmla="*/ 4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8 w 21600"/>
                  <a:gd name="T25" fmla="*/ 3154 h 21600"/>
                  <a:gd name="T26" fmla="*/ 18442 w 21600"/>
                  <a:gd name="T27" fmla="*/ 18446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899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solidFill>
                <a:srgbClr val="FF0000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2DDD5-18EC-6CCD-7F25-4AE8648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90CCAAC-FEFD-7B4F-5CCC-04301958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94436"/>
            <a:ext cx="5544616" cy="666912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BDD61A-159E-E4C9-5EFC-BC2FD66B39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 Android 2 – C.Charlet – 2023 – p. </a:t>
            </a:r>
            <a:fld id="{5E0387C6-D02E-4D60-916A-954D3F6A8457}" type="slidenum">
              <a:rPr lang="fr-FR" altLang="fr-FR" smtClean="0"/>
              <a:pPr>
                <a:defRPr/>
              </a:pPr>
              <a:t>10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80085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ce réservé du pied de page 3">
            <a:extLst>
              <a:ext uri="{FF2B5EF4-FFF2-40B4-BE49-F238E27FC236}">
                <a16:creationId xmlns:a16="http://schemas.microsoft.com/office/drawing/2014/main" id="{A47D5648-8EC9-48D2-AF92-47D4DE337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3A928F3C-6926-4E8D-97E9-4A60FF7FE997}" type="slidenum">
              <a:rPr lang="fr-FR" altLang="fr-FR" sz="1200" smtClean="0"/>
              <a:pPr/>
              <a:t>11</a:t>
            </a:fld>
            <a:endParaRPr lang="fr-FR" altLang="fr-FR" sz="1200" dirty="0"/>
          </a:p>
        </p:txBody>
      </p:sp>
      <p:sp>
        <p:nvSpPr>
          <p:cNvPr id="473095" name="Text Box 7">
            <a:extLst>
              <a:ext uri="{FF2B5EF4-FFF2-40B4-BE49-F238E27FC236}">
                <a16:creationId xmlns:a16="http://schemas.microsoft.com/office/drawing/2014/main" id="{60E61FD6-7FCF-4E12-96D5-99DDD0228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852738"/>
            <a:ext cx="482441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Une fois cette densité choisie, elle sera appliquée partout, quelle que soit la véritable densité du téléphone.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Un designer pourra donc créer une image, et au pire, voire cette image avec des pixels doublés, ou divisés par deux.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Bien sûr, le designer peut fournir une version pour chacune des densités et ainsi être sûr qu'un pixel d'un bitmap correspondra toujours à un pixel à l'écran, quel que soit le terminal.</a:t>
            </a:r>
          </a:p>
        </p:txBody>
      </p:sp>
      <p:pic>
        <p:nvPicPr>
          <p:cNvPr id="473097" name="Picture 9">
            <a:extLst>
              <a:ext uri="{FF2B5EF4-FFF2-40B4-BE49-F238E27FC236}">
                <a16:creationId xmlns:a16="http://schemas.microsoft.com/office/drawing/2014/main" id="{B84A5680-ED44-42BE-BD5E-281CFDB9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276475"/>
            <a:ext cx="3709988" cy="3744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Text Box 10">
            <a:extLst>
              <a:ext uri="{FF2B5EF4-FFF2-40B4-BE49-F238E27FC236}">
                <a16:creationId xmlns:a16="http://schemas.microsoft.com/office/drawing/2014/main" id="{0D652B9B-7E92-4EB0-B37A-0121C65B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(7/20)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73099" name="Text Box 11">
            <a:extLst>
              <a:ext uri="{FF2B5EF4-FFF2-40B4-BE49-F238E27FC236}">
                <a16:creationId xmlns:a16="http://schemas.microsoft.com/office/drawing/2014/main" id="{AC56A8FC-6B51-4565-AD1A-AF56953E9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856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Jusqu'à Android 3.2 ;-), une possibilité envisageable est de choisir pour l'écran l'une des 3 densités prédéfinies </a:t>
            </a:r>
            <a:r>
              <a:rPr lang="fr-FR" altLang="fr-FR" b="1"/>
              <a:t>ldpi</a:t>
            </a:r>
            <a:r>
              <a:rPr lang="fr-FR" altLang="fr-FR"/>
              <a:t> (120 dpi), </a:t>
            </a:r>
            <a:r>
              <a:rPr lang="fr-FR" altLang="fr-FR" b="1"/>
              <a:t>mdpi</a:t>
            </a:r>
            <a:r>
              <a:rPr lang="fr-FR" altLang="fr-FR"/>
              <a:t> (160 dpi) et </a:t>
            </a:r>
            <a:r>
              <a:rPr lang="fr-FR" altLang="fr-FR" b="1"/>
              <a:t>hdpi</a:t>
            </a:r>
            <a:r>
              <a:rPr lang="fr-FR" altLang="fr-FR"/>
              <a:t> (240 dpi), éventuellement complétées par xhdpi (320 dpi) ou xxhdpi (480 dpi). </a:t>
            </a:r>
          </a:p>
        </p:txBody>
      </p:sp>
      <p:sp>
        <p:nvSpPr>
          <p:cNvPr id="473101" name="Text Box 13">
            <a:extLst>
              <a:ext uri="{FF2B5EF4-FFF2-40B4-BE49-F238E27FC236}">
                <a16:creationId xmlns:a16="http://schemas.microsoft.com/office/drawing/2014/main" id="{4E179D4F-EFF1-4C10-97EF-7004D1D7B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133600"/>
            <a:ext cx="43926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600"/>
              <a:t>(un moniteur de 17 pouces (1280×1024) est 96 dpi et un moniteur de 19 pouces est 87 dpi) 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99B7F08-D1B3-4BD5-B82F-CFEE54F0C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2419350"/>
            <a:ext cx="2592387" cy="2017713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A8EE950-8092-492F-97E5-32E0BB73A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9225" y="6354763"/>
            <a:ext cx="5184775" cy="33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600"/>
              <a:t>On s’adapte à la densité de résolution (Low, Medium, High)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3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47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3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73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73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101" grpId="0"/>
      <p:bldP spid="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ce réservé du pied de page 3">
            <a:extLst>
              <a:ext uri="{FF2B5EF4-FFF2-40B4-BE49-F238E27FC236}">
                <a16:creationId xmlns:a16="http://schemas.microsoft.com/office/drawing/2014/main" id="{C80DD6D5-1798-47E5-AFB2-DE5FAD5CD8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C29CB41-9FED-4297-9349-CB43299FF8B6}" type="slidenum">
              <a:rPr lang="fr-FR" altLang="fr-FR" sz="1200" smtClean="0"/>
              <a:pPr/>
              <a:t>12</a:t>
            </a:fld>
            <a:endParaRPr lang="fr-FR" altLang="fr-FR" sz="1200" dirty="0"/>
          </a:p>
        </p:txBody>
      </p:sp>
      <p:sp>
        <p:nvSpPr>
          <p:cNvPr id="17411" name="Text Box 2">
            <a:extLst>
              <a:ext uri="{FF2B5EF4-FFF2-40B4-BE49-F238E27FC236}">
                <a16:creationId xmlns:a16="http://schemas.microsoft.com/office/drawing/2014/main" id="{13AE5452-3FEA-4BD9-8A9F-152042BCE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874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3. Les composants spécifiques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17412" name="Text Box 3">
            <a:extLst>
              <a:ext uri="{FF2B5EF4-FFF2-40B4-BE49-F238E27FC236}">
                <a16:creationId xmlns:a16="http://schemas.microsoft.com/office/drawing/2014/main" id="{FC39501A-A7C7-4F3B-A556-EBE7D439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12875"/>
            <a:ext cx="8569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Bien sûr, chaque composant graphique, matérialisé par une classe héritée de </a:t>
            </a:r>
            <a:r>
              <a:rPr lang="fr-FR" altLang="fr-FR" dirty="0" err="1"/>
              <a:t>View</a:t>
            </a:r>
            <a:r>
              <a:rPr lang="fr-FR" altLang="fr-FR" dirty="0"/>
              <a:t> (package </a:t>
            </a:r>
            <a:r>
              <a:rPr lang="fr-FR" altLang="fr-FR" dirty="0" err="1"/>
              <a:t>android.widget</a:t>
            </a:r>
            <a:r>
              <a:rPr lang="fr-FR" altLang="fr-FR" dirty="0"/>
              <a:t>), possède ses propres caractéristiques :</a:t>
            </a:r>
          </a:p>
        </p:txBody>
      </p:sp>
      <p:sp>
        <p:nvSpPr>
          <p:cNvPr id="391172" name="Text Box 4">
            <a:extLst>
              <a:ext uri="{FF2B5EF4-FFF2-40B4-BE49-F238E27FC236}">
                <a16:creationId xmlns:a16="http://schemas.microsoft.com/office/drawing/2014/main" id="{A3F0ACD0-0BF3-4491-A28A-179FA21FB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8353425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1) </a:t>
            </a:r>
            <a:r>
              <a:rPr lang="fr-FR" altLang="fr-FR" b="1">
                <a:solidFill>
                  <a:srgbClr val="FF0000"/>
                </a:solidFill>
              </a:rPr>
              <a:t>TextView</a:t>
            </a:r>
            <a:r>
              <a:rPr lang="fr-FR" altLang="fr-FR"/>
              <a:t> : "label", le composant graphique le plus simple. 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>
                <a:solidFill>
                  <a:srgbClr val="6600CC"/>
                </a:solidFill>
              </a:rPr>
              <a:t>android:autoLink</a:t>
            </a:r>
            <a:r>
              <a:rPr lang="fr-FR" altLang="fr-FR"/>
              <a:t> || setAutoLinkMask(int) : contrôle si le texte correspond à un lien quelconque (adresse email ou URL) qui, le cas échéant, est converti en élément cliquable; 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>
                <a:solidFill>
                  <a:srgbClr val="6600CC"/>
                </a:solidFill>
              </a:rPr>
              <a:t>android:autoText</a:t>
            </a:r>
            <a:r>
              <a:rPr lang="fr-FR" altLang="fr-FR"/>
              <a:t> || setKeyListener(KeyListener) : contrôle si le champ doit fournir une correction automatique de l'orthographe – il existe de nombreuses autres utilisations d'un KeyListener (nombres, majuscules, etc)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>
                <a:solidFill>
                  <a:srgbClr val="6600CC"/>
                </a:solidFill>
              </a:rPr>
              <a:t>android:editable</a:t>
            </a:r>
            <a:r>
              <a:rPr lang="fr-FR" altLang="fr-FR"/>
              <a:t> : permet de définir cet élément comme champ de saisie. 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>
                <a:solidFill>
                  <a:srgbClr val="6600CC"/>
                </a:solidFill>
              </a:rPr>
              <a:t>android:hint</a:t>
            </a:r>
            <a:r>
              <a:rPr lang="fr-FR" altLang="fr-FR"/>
              <a:t> || setHint(int) : propose un texte par défaut lorsque le champ est vierge. 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>
                <a:solidFill>
                  <a:srgbClr val="6600CC"/>
                </a:solidFill>
              </a:rPr>
              <a:t>android:maxLength</a:t>
            </a:r>
            <a:r>
              <a:rPr lang="fr-FR" altLang="fr-FR"/>
              <a:t> || setMaxLength(int) : définit la longueur maximale du texte en terme de nombre de caractères. </a:t>
            </a:r>
          </a:p>
        </p:txBody>
      </p:sp>
      <p:sp>
        <p:nvSpPr>
          <p:cNvPr id="391174" name="Text Box 6">
            <a:extLst>
              <a:ext uri="{FF2B5EF4-FFF2-40B4-BE49-F238E27FC236}">
                <a16:creationId xmlns:a16="http://schemas.microsoft.com/office/drawing/2014/main" id="{BD53BCC3-F458-4E80-88DD-64F9BE91C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021388"/>
            <a:ext cx="8569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2) </a:t>
            </a:r>
            <a:r>
              <a:rPr lang="fr-FR" altLang="fr-FR" b="1">
                <a:solidFill>
                  <a:srgbClr val="FF0000"/>
                </a:solidFill>
              </a:rPr>
              <a:t>Button</a:t>
            </a:r>
            <a:r>
              <a:rPr lang="fr-FR" altLang="fr-FR"/>
              <a:t> : le "bouton" classique, hérité de TextView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5DF9DA47-9A52-4BAE-8FAA-755B6F278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(8/20)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1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1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1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1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1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1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1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ce réservé du pied de page 3">
            <a:extLst>
              <a:ext uri="{FF2B5EF4-FFF2-40B4-BE49-F238E27FC236}">
                <a16:creationId xmlns:a16="http://schemas.microsoft.com/office/drawing/2014/main" id="{DD5872B4-2BD4-4E32-8B92-A565C9D424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5645996-5DFB-4780-8322-384600A7DD9C}" type="slidenum">
              <a:rPr lang="fr-FR" altLang="fr-FR" sz="1200" smtClean="0"/>
              <a:pPr/>
              <a:t>13</a:t>
            </a:fld>
            <a:endParaRPr lang="fr-FR" altLang="fr-FR" sz="1200" dirty="0"/>
          </a:p>
        </p:txBody>
      </p:sp>
      <p:sp>
        <p:nvSpPr>
          <p:cNvPr id="392195" name="Text Box 3">
            <a:extLst>
              <a:ext uri="{FF2B5EF4-FFF2-40B4-BE49-F238E27FC236}">
                <a16:creationId xmlns:a16="http://schemas.microsoft.com/office/drawing/2014/main" id="{594DC3AE-363A-4997-B388-00EEFBBC5C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87137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3) </a:t>
            </a:r>
            <a:r>
              <a:rPr lang="fr-FR" altLang="fr-FR" b="1">
                <a:solidFill>
                  <a:srgbClr val="FF0000"/>
                </a:solidFill>
              </a:rPr>
              <a:t>ImageView</a:t>
            </a:r>
            <a:r>
              <a:rPr lang="fr-FR" altLang="fr-FR"/>
              <a:t> et </a:t>
            </a:r>
            <a:r>
              <a:rPr lang="fr-FR" altLang="fr-FR" b="1">
                <a:solidFill>
                  <a:srgbClr val="FF0000"/>
                </a:solidFill>
              </a:rPr>
              <a:t>ImageButton</a:t>
            </a:r>
            <a:r>
              <a:rPr lang="fr-FR" altLang="fr-FR"/>
              <a:t> : équivalent en image de TextView et Button. L'attribut android:src permettant de préciser l'image utilisée (une ressource graphique, un "drawable").</a:t>
            </a:r>
          </a:p>
        </p:txBody>
      </p:sp>
      <p:sp>
        <p:nvSpPr>
          <p:cNvPr id="392196" name="Text Box 4">
            <a:extLst>
              <a:ext uri="{FF2B5EF4-FFF2-40B4-BE49-F238E27FC236}">
                <a16:creationId xmlns:a16="http://schemas.microsoft.com/office/drawing/2014/main" id="{D3AC1FFE-ABFF-4F0E-B62A-9576E7722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987550"/>
            <a:ext cx="8893175" cy="4054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4) 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EditText</a:t>
            </a:r>
            <a:r>
              <a:rPr lang="fr-FR" altLang="fr-FR" dirty="0">
                <a:highlight>
                  <a:srgbClr val="FFFF00"/>
                </a:highlight>
              </a:rPr>
              <a:t> : classe dérivée de </a:t>
            </a:r>
            <a:r>
              <a:rPr lang="fr-FR" altLang="fr-FR" dirty="0" err="1">
                <a:highlight>
                  <a:srgbClr val="FFFF00"/>
                </a:highlight>
              </a:rPr>
              <a:t>TextView</a:t>
            </a:r>
            <a:r>
              <a:rPr lang="fr-FR" altLang="fr-FR" dirty="0">
                <a:highlight>
                  <a:srgbClr val="FFFF00"/>
                </a:highlight>
              </a:rPr>
              <a:t>, cette vue est l'habituel champ de saisie.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On s'en doute, une multitude d’attributs permet de contrôler la saisie comme </a:t>
            </a:r>
            <a:r>
              <a:rPr lang="fr-FR" altLang="fr-FR" dirty="0" err="1"/>
              <a:t>android:password</a:t>
            </a:r>
            <a:r>
              <a:rPr lang="fr-FR" altLang="fr-FR" dirty="0"/>
              <a:t>.  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****A partir d'Android 1.5 : la plupart des modes de saisie ont été regroupés dans un seul attribut </a:t>
            </a:r>
            <a:r>
              <a:rPr lang="fr-FR" altLang="fr-FR" b="1" dirty="0" err="1">
                <a:solidFill>
                  <a:srgbClr val="0000FF"/>
                </a:solidFill>
              </a:rPr>
              <a:t>android:inputType</a:t>
            </a:r>
            <a:r>
              <a:rPr lang="fr-FR" altLang="fr-FR" dirty="0">
                <a:solidFill>
                  <a:srgbClr val="0000FF"/>
                </a:solidFill>
              </a:rPr>
              <a:t> </a:t>
            </a:r>
            <a:r>
              <a:rPr lang="fr-FR" altLang="fr-FR" dirty="0"/>
              <a:t>dont la valeur est composée d'une </a:t>
            </a:r>
            <a:r>
              <a:rPr lang="fr-FR" altLang="fr-FR" i="1" u="sng" dirty="0"/>
              <a:t>classe</a:t>
            </a:r>
            <a:r>
              <a:rPr lang="fr-FR" altLang="fr-FR" dirty="0"/>
              <a:t> et de </a:t>
            </a:r>
            <a:r>
              <a:rPr lang="fr-FR" altLang="fr-FR" i="1" u="sng" dirty="0"/>
              <a:t>modificateurs</a:t>
            </a:r>
            <a:r>
              <a:rPr lang="fr-FR" altLang="fr-FR" dirty="0"/>
              <a:t>, séparés par le caractère "|" : la classe décrit généralement ce que l'utilisateur est autorisé à saisir et détermine l'ensemble de base des touches disponibles sur le clavier logiciel.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fr-FR" altLang="fr-FR" b="1" dirty="0"/>
              <a:t>** classes possibles</a:t>
            </a:r>
            <a:r>
              <a:rPr lang="fr-FR" altLang="fr-FR" dirty="0"/>
              <a:t> : </a:t>
            </a:r>
            <a:r>
              <a:rPr lang="fr-FR" altLang="fr-FR" dirty="0" err="1"/>
              <a:t>text</a:t>
            </a:r>
            <a:r>
              <a:rPr lang="fr-FR" altLang="fr-FR" dirty="0"/>
              <a:t> (par défaut), </a:t>
            </a:r>
            <a:r>
              <a:rPr lang="fr-FR" altLang="fr-FR" dirty="0" err="1"/>
              <a:t>number</a:t>
            </a:r>
            <a:r>
              <a:rPr lang="fr-FR" altLang="fr-FR" dirty="0"/>
              <a:t>, phone, date, time, etc.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Afin de préciser ce que l’utilisateur pourra saisir, on peut ensuite </a:t>
            </a:r>
            <a:r>
              <a:rPr lang="fr-FR" altLang="fr-FR" u="sng" dirty="0"/>
              <a:t>enrichir les classes par un ou plusieurs modificateurs</a:t>
            </a:r>
            <a:r>
              <a:rPr lang="fr-FR" altLang="fr-FR" dirty="0"/>
              <a:t> (exemple : </a:t>
            </a:r>
            <a:r>
              <a:rPr lang="fr-FR" altLang="fr-FR" b="1" dirty="0" err="1">
                <a:solidFill>
                  <a:srgbClr val="FF6600"/>
                </a:solidFill>
              </a:rPr>
              <a:t>text|textCapCharacters</a:t>
            </a:r>
            <a:r>
              <a:rPr lang="fr-FR" altLang="fr-FR" dirty="0"/>
              <a:t> précise que la saisie attendue est de type texte et que ce dernier sera entièrement transformé en lettres majuscules).</a:t>
            </a:r>
          </a:p>
        </p:txBody>
      </p:sp>
      <p:sp>
        <p:nvSpPr>
          <p:cNvPr id="392198" name="Text Box 6">
            <a:extLst>
              <a:ext uri="{FF2B5EF4-FFF2-40B4-BE49-F238E27FC236}">
                <a16:creationId xmlns:a16="http://schemas.microsoft.com/office/drawing/2014/main" id="{5AA2C712-3DA0-478F-BEFD-A5ECF8CDC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949950"/>
            <a:ext cx="8713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5) </a:t>
            </a:r>
            <a:r>
              <a:rPr lang="fr-FR" altLang="fr-FR" b="1">
                <a:solidFill>
                  <a:srgbClr val="FF0000"/>
                </a:solidFill>
              </a:rPr>
              <a:t>CheckBox</a:t>
            </a:r>
            <a:r>
              <a:rPr lang="fr-FR" altLang="fr-FR"/>
              <a:t> et </a:t>
            </a:r>
            <a:r>
              <a:rPr lang="fr-FR" altLang="fr-FR" b="1">
                <a:solidFill>
                  <a:srgbClr val="FF0000"/>
                </a:solidFill>
              </a:rPr>
              <a:t>RadioButton</a:t>
            </a:r>
            <a:r>
              <a:rPr lang="fr-FR" altLang="fr-FR"/>
              <a:t> : les habituelles classe sœurs, dérivées de CompoundButton ;  </a:t>
            </a:r>
            <a:endParaRPr lang="fr-FR" altLang="fr-FR" sz="600"/>
          </a:p>
        </p:txBody>
      </p:sp>
      <p:sp>
        <p:nvSpPr>
          <p:cNvPr id="392199" name="Text Box 7">
            <a:extLst>
              <a:ext uri="{FF2B5EF4-FFF2-40B4-BE49-F238E27FC236}">
                <a16:creationId xmlns:a16="http://schemas.microsoft.com/office/drawing/2014/main" id="{0C1D0214-B33D-4CCB-91C1-55E4D1A3C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308725"/>
            <a:ext cx="6048375" cy="4667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200"/>
              <a:t>la classe RadioGroup peut guetter un changement d'état avec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200"/>
              <a:t>public void </a:t>
            </a:r>
            <a:r>
              <a:rPr lang="fr-FR" altLang="fr-FR" sz="1200" b="1"/>
              <a:t>setOnCheckedChangeListener</a:t>
            </a:r>
            <a:r>
              <a:rPr lang="fr-FR" altLang="fr-FR" sz="1200"/>
              <a:t> (RadioGroup.OnCheckedChangeListener listener)</a:t>
            </a:r>
          </a:p>
        </p:txBody>
      </p:sp>
      <p:sp>
        <p:nvSpPr>
          <p:cNvPr id="18439" name="Text Box 8">
            <a:extLst>
              <a:ext uri="{FF2B5EF4-FFF2-40B4-BE49-F238E27FC236}">
                <a16:creationId xmlns:a16="http://schemas.microsoft.com/office/drawing/2014/main" id="{513B0DBA-BF00-4F02-9FA0-564C34679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(9/20)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2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2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2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2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ce réservé du pied de page 2">
            <a:extLst>
              <a:ext uri="{FF2B5EF4-FFF2-40B4-BE49-F238E27FC236}">
                <a16:creationId xmlns:a16="http://schemas.microsoft.com/office/drawing/2014/main" id="{3CDC6528-D950-44BB-BC76-E981736CE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528DB9D-21F7-4E6C-B819-FF1FC72B2DFC}" type="slidenum">
              <a:rPr lang="fr-FR" altLang="fr-FR" sz="1200" smtClean="0"/>
              <a:pPr/>
              <a:t>14</a:t>
            </a:fld>
            <a:endParaRPr lang="fr-FR" altLang="fr-FR" sz="1200" dirty="0"/>
          </a:p>
        </p:txBody>
      </p:sp>
      <p:sp>
        <p:nvSpPr>
          <p:cNvPr id="393220" name="Text Box 4">
            <a:extLst>
              <a:ext uri="{FF2B5EF4-FFF2-40B4-BE49-F238E27FC236}">
                <a16:creationId xmlns:a16="http://schemas.microsoft.com/office/drawing/2014/main" id="{C5E8E61A-2732-4583-89D1-03C39C3F1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0874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4. Les gestionnaires de mise en page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393221" name="Text Box 5">
            <a:extLst>
              <a:ext uri="{FF2B5EF4-FFF2-40B4-BE49-F238E27FC236}">
                <a16:creationId xmlns:a16="http://schemas.microsoft.com/office/drawing/2014/main" id="{3A2FA644-9476-443D-97CF-88BEC939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547813"/>
            <a:ext cx="74168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Analogues à ceux que l'on connaît en AWT/Swing, </a:t>
            </a:r>
            <a:br>
              <a:rPr lang="fr-FR" altLang="fr-FR"/>
            </a:br>
            <a:r>
              <a:rPr lang="fr-FR" altLang="fr-FR" b="1" u="sng"/>
              <a:t>mais ce sont des composants graphiques</a:t>
            </a:r>
            <a:r>
              <a:rPr lang="fr-FR" altLang="fr-FR"/>
              <a:t>  :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100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chemeClr val="accent2"/>
                </a:solidFill>
              </a:rPr>
              <a:t>LinearLayout</a:t>
            </a:r>
            <a:r>
              <a:rPr lang="fr-FR" altLang="fr-FR"/>
              <a:t> : toutes les vues sont placées les </a:t>
            </a:r>
            <a:br>
              <a:rPr lang="fr-FR" altLang="fr-FR"/>
            </a:br>
            <a:r>
              <a:rPr lang="fr-FR" altLang="fr-FR"/>
              <a:t>unes à la suite des autres  - ce layout aligne tous ses </a:t>
            </a:r>
            <a:br>
              <a:rPr lang="fr-FR" altLang="fr-FR"/>
            </a:br>
            <a:r>
              <a:rPr lang="fr-FR" altLang="fr-FR"/>
              <a:t>enfants verticalement ou horizontalement.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chemeClr val="accent2"/>
                </a:solidFill>
              </a:rPr>
              <a:t>TableLayout</a:t>
            </a:r>
            <a:r>
              <a:rPr lang="fr-FR" altLang="fr-FR"/>
              <a:t> : le tableau en lignes-colonnes; chaque rangée est représentée par un TableRow qui peut contenir 0 à n View.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b="1">
                <a:solidFill>
                  <a:schemeClr val="accent2"/>
                </a:solidFill>
              </a:rPr>
              <a:t>RelativeLayout</a:t>
            </a:r>
            <a:r>
              <a:rPr lang="fr-FR" altLang="fr-FR"/>
              <a:t> : les vues sont positionnées les unes par rapport aux autres; une série d’attributs est disponible pour chaque composant (View/ViewGroup) afin de </a:t>
            </a:r>
            <a:r>
              <a:rPr lang="fr-FR" altLang="fr-FR" i="1" u="sng"/>
              <a:t>spécifier la relation avec les composants voisins</a:t>
            </a:r>
            <a:r>
              <a:rPr lang="fr-FR" altLang="fr-FR"/>
              <a:t> (tel que </a:t>
            </a:r>
            <a:r>
              <a:rPr lang="fr-FR" altLang="fr-FR" b="1">
                <a:solidFill>
                  <a:srgbClr val="FF6600"/>
                </a:solidFill>
              </a:rPr>
              <a:t>android:layout_below</a:t>
            </a:r>
            <a:r>
              <a:rPr lang="fr-FR" altLang="fr-FR"/>
              <a:t> pour spécifier l’id du composant au-dessus, </a:t>
            </a:r>
            <a:r>
              <a:rPr lang="fr-FR" altLang="fr-FR" b="1">
                <a:solidFill>
                  <a:srgbClr val="FF6600"/>
                </a:solidFill>
              </a:rPr>
              <a:t>android:layout_above</a:t>
            </a:r>
            <a:r>
              <a:rPr lang="fr-FR" altLang="fr-FR"/>
              <a:t> pour spécifier l’ID du composant en-dessous, etc).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b="1">
                <a:solidFill>
                  <a:schemeClr val="accent2"/>
                </a:solidFill>
              </a:rPr>
              <a:t>FrameLayout</a:t>
            </a:r>
            <a:r>
              <a:rPr lang="fr-FR" altLang="fr-FR"/>
              <a:t> : permet de réserver un espace à l’écran pour afficher une vue avec "décorations" diverses, comme une date ou un temps;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chemeClr val="accent2"/>
                </a:solidFill>
              </a:rPr>
              <a:t>AbsoluteLayout</a:t>
            </a:r>
            <a:r>
              <a:rPr lang="fr-FR" altLang="fr-FR"/>
              <a:t> : on a compris, mais c'est rarement une bonne idée.</a:t>
            </a:r>
          </a:p>
        </p:txBody>
      </p:sp>
      <p:sp>
        <p:nvSpPr>
          <p:cNvPr id="19461" name="Text Box 6">
            <a:extLst>
              <a:ext uri="{FF2B5EF4-FFF2-40B4-BE49-F238E27FC236}">
                <a16:creationId xmlns:a16="http://schemas.microsoft.com/office/drawing/2014/main" id="{3BEBF615-F3FF-4E59-8945-5EF71D257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(10/20)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graphicFrame>
        <p:nvGraphicFramePr>
          <p:cNvPr id="393223" name="Object 7">
            <a:extLst>
              <a:ext uri="{FF2B5EF4-FFF2-40B4-BE49-F238E27FC236}">
                <a16:creationId xmlns:a16="http://schemas.microsoft.com/office/drawing/2014/main" id="{C7277346-2349-4453-B612-F4840E5A92DA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5580063" y="422275"/>
          <a:ext cx="3444875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01930" imgH="2791265" progId="">
                  <p:embed/>
                </p:oleObj>
              </mc:Choice>
              <mc:Fallback>
                <p:oleObj r:id="rId2" imgW="5101930" imgH="2791265" progId="">
                  <p:embed/>
                  <p:pic>
                    <p:nvPicPr>
                      <p:cNvPr id="393223" name="Object 7">
                        <a:extLst>
                          <a:ext uri="{FF2B5EF4-FFF2-40B4-BE49-F238E27FC236}">
                            <a16:creationId xmlns:a16="http://schemas.microsoft.com/office/drawing/2014/main" id="{C7277346-2349-4453-B612-F4840E5A92D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422275"/>
                        <a:ext cx="3444875" cy="2790825"/>
                      </a:xfrm>
                      <a:prstGeom prst="rect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39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3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3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3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3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3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3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3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3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3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3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3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3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3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3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3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3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3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3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3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3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ce réservé du pied de page 3">
            <a:extLst>
              <a:ext uri="{FF2B5EF4-FFF2-40B4-BE49-F238E27FC236}">
                <a16:creationId xmlns:a16="http://schemas.microsoft.com/office/drawing/2014/main" id="{4257F4EF-2E59-4B0E-A07B-CBF151F93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0081759-8DFD-458C-B3A0-5B0340A47221}" type="slidenum">
              <a:rPr lang="fr-FR" altLang="fr-FR" sz="1200" smtClean="0"/>
              <a:pPr/>
              <a:t>15</a:t>
            </a:fld>
            <a:endParaRPr lang="fr-FR" altLang="fr-FR" sz="1200" dirty="0"/>
          </a:p>
        </p:txBody>
      </p:sp>
      <p:sp>
        <p:nvSpPr>
          <p:cNvPr id="394242" name="Text Box 2">
            <a:extLst>
              <a:ext uri="{FF2B5EF4-FFF2-40B4-BE49-F238E27FC236}">
                <a16:creationId xmlns:a16="http://schemas.microsoft.com/office/drawing/2014/main" id="{BCAC7EC6-F772-485D-A659-482093F55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797425"/>
            <a:ext cx="9036050" cy="177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Un certain nombre d'attributs sont incontournables pour un composant classique  :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sz="1800" b="1"/>
              <a:t> </a:t>
            </a:r>
            <a:r>
              <a:rPr lang="fr-FR" altLang="fr-FR" sz="1800" b="1">
                <a:solidFill>
                  <a:srgbClr val="FF0000"/>
                </a:solidFill>
              </a:rPr>
              <a:t>alignement vertical ou horizontal</a:t>
            </a:r>
            <a:r>
              <a:rPr lang="fr-FR" altLang="fr-FR" sz="1800"/>
              <a:t> : android:orientation="vertical" ou "horizontal";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sz="1800"/>
              <a:t> </a:t>
            </a:r>
            <a:r>
              <a:rPr lang="fr-FR" altLang="fr-FR" sz="1800" b="1">
                <a:solidFill>
                  <a:srgbClr val="FF0000"/>
                </a:solidFill>
              </a:rPr>
              <a:t>gravité</a:t>
            </a:r>
            <a:r>
              <a:rPr lang="fr-FR" altLang="fr-FR" sz="1800"/>
              <a:t>, c'est-à-dire </a:t>
            </a:r>
            <a:r>
              <a:rPr lang="fr-FR" altLang="fr-FR" sz="1800" u="sng"/>
              <a:t>importance relative de chaque composant</a:t>
            </a:r>
            <a:r>
              <a:rPr lang="fr-FR" altLang="fr-FR" sz="1800"/>
              <a:t> : andoid:layout_weight (en %)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sz="1800" b="1">
                <a:solidFill>
                  <a:srgbClr val="FF0000"/>
                </a:solidFill>
              </a:rPr>
              <a:t> positionnement relatif</a:t>
            </a:r>
            <a:r>
              <a:rPr lang="fr-FR" altLang="fr-FR" sz="1800"/>
              <a:t> : android:layout_alignParentTop, android:layout_alignParentBottom, android:layout_alignParentLeft, android:layout_alignParentRight, android:layout_centerHorizontal, android:layout_centerVertical, android:layout_centerInParent.</a:t>
            </a:r>
          </a:p>
        </p:txBody>
      </p:sp>
      <p:sp>
        <p:nvSpPr>
          <p:cNvPr id="394244" name="Text Box 4">
            <a:extLst>
              <a:ext uri="{FF2B5EF4-FFF2-40B4-BE49-F238E27FC236}">
                <a16:creationId xmlns:a16="http://schemas.microsoft.com/office/drawing/2014/main" id="{0B87BE80-BDF0-459B-93B6-DB82C2098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52513"/>
            <a:ext cx="8713787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On peut ajouter comme </a:t>
            </a:r>
            <a:r>
              <a:rPr lang="fr-FR" altLang="fr-FR" i="1"/>
              <a:t>outil de disposition</a:t>
            </a:r>
            <a:r>
              <a:rPr lang="fr-FR" altLang="fr-FR"/>
              <a:t> </a:t>
            </a:r>
            <a:br>
              <a:rPr lang="fr-FR" altLang="fr-FR"/>
            </a:br>
            <a:r>
              <a:rPr lang="fr-FR" altLang="fr-FR"/>
              <a:t>en tant que GUI d'une activité: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rgbClr val="009900"/>
                </a:solidFill>
              </a:rPr>
              <a:t>GridView</a:t>
            </a:r>
            <a:r>
              <a:rPr lang="fr-FR" altLang="fr-FR"/>
              <a:t> : les éléments sont vus comme placés sur une grille "scrollable" dont le maillage sera l'unité; chaque élément va alors recevoir une dimension représentée par une quantité de colonne et de rangées qu’elle va occuper sur cette grille (</a:t>
            </a:r>
            <a:r>
              <a:rPr lang="fr-FR" altLang="fr-FR">
                <a:solidFill>
                  <a:srgbClr val="0000FF"/>
                </a:solidFill>
              </a:rPr>
              <a:t>android:layout_rowCount</a:t>
            </a:r>
            <a:r>
              <a:rPr lang="fr-FR" altLang="fr-FR"/>
              <a:t> et </a:t>
            </a:r>
            <a:r>
              <a:rPr lang="fr-FR" altLang="fr-FR">
                <a:solidFill>
                  <a:srgbClr val="0000FF"/>
                </a:solidFill>
              </a:rPr>
              <a:t>android:columnCount</a:t>
            </a:r>
            <a:r>
              <a:rPr lang="fr-FR" altLang="fr-FR"/>
              <a:t>), les recouvrements étant spécifiés au moyen de </a:t>
            </a:r>
            <a:r>
              <a:rPr lang="fr-FR" altLang="fr-FR">
                <a:solidFill>
                  <a:srgbClr val="0000FF"/>
                </a:solidFill>
              </a:rPr>
              <a:t>android:layout_columnSpan</a:t>
            </a:r>
            <a:r>
              <a:rPr lang="fr-FR" altLang="fr-FR"/>
              <a:t> et </a:t>
            </a:r>
            <a:r>
              <a:rPr lang="fr-FR" altLang="fr-FR">
                <a:solidFill>
                  <a:srgbClr val="0000FF"/>
                </a:solidFill>
              </a:rPr>
              <a:t>android:layout_rowSpan</a:t>
            </a:r>
            <a:r>
              <a:rPr lang="fr-FR" altLang="fr-FR"/>
              <a:t>;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rgbClr val="009900"/>
                </a:solidFill>
              </a:rPr>
              <a:t>ListView</a:t>
            </a:r>
            <a:r>
              <a:rPr lang="fr-FR" altLang="fr-FR"/>
              <a:t> : affiche une liste d'éléments scrollable.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</a:t>
            </a:r>
            <a:r>
              <a:rPr lang="fr-FR" altLang="fr-FR" b="1">
                <a:solidFill>
                  <a:srgbClr val="009900"/>
                </a:solidFill>
              </a:rPr>
              <a:t>ScrollView</a:t>
            </a:r>
            <a:r>
              <a:rPr lang="fr-FR" altLang="fr-FR"/>
              <a:t> : permet le défilement d'un nombre </a:t>
            </a:r>
            <a:br>
              <a:rPr lang="fr-FR" altLang="fr-FR"/>
            </a:br>
            <a:r>
              <a:rPr lang="fr-FR" altLang="fr-FR"/>
              <a:t>important de vues.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D65FDBFB-9B3C-402C-B506-013097D85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(11/20)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94246" name="Picture 6">
            <a:extLst>
              <a:ext uri="{FF2B5EF4-FFF2-40B4-BE49-F238E27FC236}">
                <a16:creationId xmlns:a16="http://schemas.microsoft.com/office/drawing/2014/main" id="{60233D31-65B7-49E3-A3A6-BB076DA0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8913"/>
            <a:ext cx="4176713" cy="1493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4247" name="Picture 7">
            <a:extLst>
              <a:ext uri="{FF2B5EF4-FFF2-40B4-BE49-F238E27FC236}">
                <a16:creationId xmlns:a16="http://schemas.microsoft.com/office/drawing/2014/main" id="{B35BA41E-A91E-4ED5-B83B-5C6416CA0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717925"/>
            <a:ext cx="3060700" cy="1131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8" name="ZoneTexte 1">
            <a:extLst>
              <a:ext uri="{FF2B5EF4-FFF2-40B4-BE49-F238E27FC236}">
                <a16:creationId xmlns:a16="http://schemas.microsoft.com/office/drawing/2014/main" id="{B3B86177-4932-4DBF-BBC3-42067406C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3379788"/>
            <a:ext cx="1871662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600" dirty="0"/>
              <a:t>Equivalent à la </a:t>
            </a:r>
            <a:r>
              <a:rPr lang="fr-FR" altLang="fr-FR" sz="1600" dirty="0" err="1"/>
              <a:t>JList</a:t>
            </a:r>
            <a:endParaRPr lang="fr-FR" alt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F374D6-EC87-4139-A3A9-B419DAD50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" y="1546225"/>
            <a:ext cx="2003425" cy="33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600" dirty="0"/>
              <a:t>Equivalent à la </a:t>
            </a:r>
            <a:r>
              <a:rPr lang="fr-FR" altLang="fr-FR" sz="1600" dirty="0" err="1"/>
              <a:t>JTable</a:t>
            </a:r>
            <a:endParaRPr lang="fr-FR" alt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39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4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4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4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394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4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4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94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4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u pied de page 3">
            <a:extLst>
              <a:ext uri="{FF2B5EF4-FFF2-40B4-BE49-F238E27FC236}">
                <a16:creationId xmlns:a16="http://schemas.microsoft.com/office/drawing/2014/main" id="{2073D438-612D-4F67-BD9A-BBF780961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8418776F-14BD-4D65-BB8A-0CB7D48E69CD}" type="slidenum">
              <a:rPr lang="fr-FR" altLang="fr-FR" sz="1200" smtClean="0"/>
              <a:pPr/>
              <a:t>16</a:t>
            </a:fld>
            <a:endParaRPr lang="fr-FR" altLang="fr-FR" sz="1200" dirty="0"/>
          </a:p>
        </p:txBody>
      </p:sp>
      <p:pic>
        <p:nvPicPr>
          <p:cNvPr id="618500" name="Picture 4">
            <a:extLst>
              <a:ext uri="{FF2B5EF4-FFF2-40B4-BE49-F238E27FC236}">
                <a16:creationId xmlns:a16="http://schemas.microsoft.com/office/drawing/2014/main" id="{84C9E9DB-1A66-490E-B5C3-015ECC5D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416800" cy="5484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 Box 5">
            <a:extLst>
              <a:ext uri="{FF2B5EF4-FFF2-40B4-BE49-F238E27FC236}">
                <a16:creationId xmlns:a16="http://schemas.microsoft.com/office/drawing/2014/main" id="{7E3E6FAF-6281-4395-A573-D1F5F89C1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60350"/>
            <a:ext cx="1871663" cy="588963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3200"/>
              <a:t>Exemple</a:t>
            </a:r>
            <a:endParaRPr lang="fr-FR" altLang="fr-FR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61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ce réservé du pied de page 3">
            <a:extLst>
              <a:ext uri="{FF2B5EF4-FFF2-40B4-BE49-F238E27FC236}">
                <a16:creationId xmlns:a16="http://schemas.microsoft.com/office/drawing/2014/main" id="{5DC3E0F7-FF68-4833-888B-D769E9992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B30E66A-8823-4575-8277-DCA3168DEC29}" type="slidenum">
              <a:rPr lang="fr-FR" altLang="fr-FR" sz="1200" smtClean="0"/>
              <a:pPr/>
              <a:t>17</a:t>
            </a:fld>
            <a:endParaRPr lang="fr-FR" altLang="fr-FR" sz="1200" dirty="0"/>
          </a:p>
        </p:txBody>
      </p:sp>
      <p:sp>
        <p:nvSpPr>
          <p:cNvPr id="22531" name="Text Box 4">
            <a:extLst>
              <a:ext uri="{FF2B5EF4-FFF2-40B4-BE49-F238E27FC236}">
                <a16:creationId xmlns:a16="http://schemas.microsoft.com/office/drawing/2014/main" id="{4070FF5B-70AF-49DF-989C-09F64A90D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60350"/>
            <a:ext cx="1871663" cy="588963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3200"/>
              <a:t>Exemple</a:t>
            </a:r>
            <a:endParaRPr lang="fr-FR" altLang="fr-FR" sz="3200"/>
          </a:p>
        </p:txBody>
      </p:sp>
      <p:sp>
        <p:nvSpPr>
          <p:cNvPr id="619525" name="Text Box 5">
            <a:extLst>
              <a:ext uri="{FF2B5EF4-FFF2-40B4-BE49-F238E27FC236}">
                <a16:creationId xmlns:a16="http://schemas.microsoft.com/office/drawing/2014/main" id="{63D166C3-B36E-4FF4-AE8F-8F58FD6E3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8642350" cy="5283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&lt;?xml version="1.0" encoding="utf-8"?&gt;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&lt;</a:t>
            </a:r>
            <a:r>
              <a:rPr lang="en-US" altLang="fr-FR" dirty="0" err="1"/>
              <a:t>AbsoluteLayout</a:t>
            </a:r>
            <a:endParaRPr lang="en-US" altLang="fr-FR" dirty="0"/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</a:t>
            </a:r>
            <a:r>
              <a:rPr lang="en-US" altLang="fr-FR" b="1" dirty="0">
                <a:solidFill>
                  <a:srgbClr val="FF0000"/>
                </a:solidFill>
              </a:rPr>
              <a:t>@+id/widget32</a:t>
            </a:r>
            <a:r>
              <a:rPr lang="en-US" altLang="fr-FR" dirty="0"/>
              <a:t>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android:layout_width</a:t>
            </a:r>
            <a:r>
              <a:rPr lang="en-US" altLang="fr-FR" dirty="0"/>
              <a:t>="</a:t>
            </a:r>
            <a:r>
              <a:rPr lang="en-US" altLang="fr-FR" dirty="0" err="1"/>
              <a:t>fill_parent</a:t>
            </a:r>
            <a:r>
              <a:rPr lang="en-US" altLang="fr-FR" dirty="0"/>
              <a:t>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android:layout_height</a:t>
            </a:r>
            <a:r>
              <a:rPr lang="en-US" altLang="fr-FR" dirty="0"/>
              <a:t>="</a:t>
            </a:r>
            <a:r>
              <a:rPr lang="en-US" altLang="fr-FR" dirty="0" err="1"/>
              <a:t>fill_parent</a:t>
            </a:r>
            <a:r>
              <a:rPr lang="en-US" altLang="fr-FR" dirty="0"/>
              <a:t>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xmlns:android</a:t>
            </a:r>
            <a:r>
              <a:rPr lang="en-US" altLang="fr-FR" dirty="0"/>
              <a:t>="http://schemas.android.com/</a:t>
            </a:r>
            <a:r>
              <a:rPr lang="en-US" altLang="fr-FR" dirty="0" err="1"/>
              <a:t>apk</a:t>
            </a:r>
            <a:r>
              <a:rPr lang="en-US" altLang="fr-FR" dirty="0"/>
              <a:t>/res/android"&gt;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&lt;</a:t>
            </a:r>
            <a:r>
              <a:rPr lang="en-US" altLang="fr-FR" dirty="0" err="1"/>
              <a:t>TextView</a:t>
            </a:r>
            <a:endParaRPr lang="en-US" altLang="fr-FR" dirty="0"/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="@+id/widget33" …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android:background</a:t>
            </a:r>
            <a:r>
              <a:rPr lang="en-US" altLang="fr-FR" dirty="0"/>
              <a:t>="@color/yellow"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android:text</a:t>
            </a:r>
            <a:r>
              <a:rPr lang="en-US" altLang="fr-FR" dirty="0"/>
              <a:t>="Bonjour </a:t>
            </a:r>
            <a:r>
              <a:rPr lang="en-US" altLang="fr-FR" dirty="0" err="1"/>
              <a:t>jeune</a:t>
            </a:r>
            <a:r>
              <a:rPr lang="en-US" altLang="fr-FR" dirty="0"/>
              <a:t> </a:t>
            </a:r>
            <a:r>
              <a:rPr lang="en-US" altLang="fr-FR" dirty="0" err="1"/>
              <a:t>patricien</a:t>
            </a:r>
            <a:r>
              <a:rPr lang="en-US" altLang="fr-FR" dirty="0"/>
              <a:t> !"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…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&lt;</a:t>
            </a:r>
            <a:r>
              <a:rPr lang="en-US" altLang="fr-FR" dirty="0" err="1"/>
              <a:t>ImageView</a:t>
            </a:r>
            <a:endParaRPr lang="en-US" altLang="fr-FR" dirty="0"/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</a:t>
            </a:r>
            <a:r>
              <a:rPr lang="en-US" altLang="fr-FR" b="1" dirty="0">
                <a:solidFill>
                  <a:srgbClr val="FF0000"/>
                </a:solidFill>
              </a:rPr>
              <a:t>@+id/widget43</a:t>
            </a:r>
            <a:r>
              <a:rPr lang="en-US" altLang="fr-FR" dirty="0"/>
              <a:t>"…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android:src</a:t>
            </a:r>
            <a:r>
              <a:rPr lang="en-US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="@drawable/</a:t>
            </a:r>
            <a:r>
              <a:rPr lang="en-US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loi_normale</a:t>
            </a:r>
            <a:r>
              <a:rPr lang="en-US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android:layout_x</a:t>
            </a:r>
            <a:r>
              <a:rPr lang="en-US" altLang="fr-FR" dirty="0"/>
              <a:t>="60dp"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	</a:t>
            </a:r>
            <a:r>
              <a:rPr lang="en-US" altLang="fr-FR" dirty="0" err="1"/>
              <a:t>android:layout_y</a:t>
            </a:r>
            <a:r>
              <a:rPr lang="en-US" altLang="fr-FR" dirty="0"/>
              <a:t>="277dp" /&gt;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fr-FR" dirty="0"/>
              <a:t>&lt;/</a:t>
            </a:r>
            <a:r>
              <a:rPr lang="en-US" altLang="fr-FR" dirty="0" err="1"/>
              <a:t>AbsoluteLayout</a:t>
            </a:r>
            <a:r>
              <a:rPr lang="en-US" altLang="fr-FR" dirty="0"/>
              <a:t>&gt;</a:t>
            </a:r>
            <a:endParaRPr lang="en-GB" altLang="fr-FR" dirty="0"/>
          </a:p>
        </p:txBody>
      </p:sp>
      <p:sp>
        <p:nvSpPr>
          <p:cNvPr id="619526" name="Text Box 6">
            <a:extLst>
              <a:ext uri="{FF2B5EF4-FFF2-40B4-BE49-F238E27FC236}">
                <a16:creationId xmlns:a16="http://schemas.microsoft.com/office/drawing/2014/main" id="{184D608D-3D40-48B9-92A1-7FD0EE6B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700213"/>
            <a:ext cx="3095625" cy="71120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identifiants "automatiques" : à changer</a:t>
            </a:r>
            <a:endParaRPr lang="fr-FR" altLang="fr-FR"/>
          </a:p>
        </p:txBody>
      </p:sp>
      <p:sp>
        <p:nvSpPr>
          <p:cNvPr id="619527" name="Line 7">
            <a:extLst>
              <a:ext uri="{FF2B5EF4-FFF2-40B4-BE49-F238E27FC236}">
                <a16:creationId xmlns:a16="http://schemas.microsoft.com/office/drawing/2014/main" id="{D863F050-9E6D-484F-9A7E-A87BB49EF09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4663" y="1844675"/>
            <a:ext cx="158273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19528" name="Line 8">
            <a:extLst>
              <a:ext uri="{FF2B5EF4-FFF2-40B4-BE49-F238E27FC236}">
                <a16:creationId xmlns:a16="http://schemas.microsoft.com/office/drawing/2014/main" id="{C57AF4F7-718C-4714-8971-EC777E6481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4663" y="1844675"/>
            <a:ext cx="1582737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19529" name="Line 9">
            <a:extLst>
              <a:ext uri="{FF2B5EF4-FFF2-40B4-BE49-F238E27FC236}">
                <a16:creationId xmlns:a16="http://schemas.microsoft.com/office/drawing/2014/main" id="{40CA4DF7-AFF6-4D7D-9397-D28A147F92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6100" y="1844675"/>
            <a:ext cx="1511300" cy="3240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389B05-A653-4A8F-9A87-D327CFFB1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675" y="3582988"/>
            <a:ext cx="3348038" cy="9223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00"/>
              <a:t>Idéalement, les noms des id devraient être modifiés (pas la valeur par defaut)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9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52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ce réservé du pied de page 3">
            <a:extLst>
              <a:ext uri="{FF2B5EF4-FFF2-40B4-BE49-F238E27FC236}">
                <a16:creationId xmlns:a16="http://schemas.microsoft.com/office/drawing/2014/main" id="{1C288E2A-7243-4C56-BCBD-3411AB5CF8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CC00231-4DA2-4E89-8488-9BB5CC635010}" type="slidenum">
              <a:rPr lang="fr-FR" altLang="fr-FR" sz="1200" smtClean="0"/>
              <a:pPr/>
              <a:t>18</a:t>
            </a:fld>
            <a:endParaRPr lang="fr-FR" altLang="fr-FR" sz="1200" dirty="0"/>
          </a:p>
        </p:txBody>
      </p:sp>
      <p:sp>
        <p:nvSpPr>
          <p:cNvPr id="395266" name="Text Box 2">
            <a:extLst>
              <a:ext uri="{FF2B5EF4-FFF2-40B4-BE49-F238E27FC236}">
                <a16:creationId xmlns:a16="http://schemas.microsoft.com/office/drawing/2014/main" id="{AB95079C-C407-4AEB-BDCF-4D7C6A4E1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8820150" cy="485775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&lt;?xml version="1.0" encoding="utf-8"?&gt;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</a:t>
            </a:r>
            <a:r>
              <a:rPr lang="en-GB" altLang="fr-FR" b="1" dirty="0" err="1"/>
              <a:t>LinearLayout</a:t>
            </a:r>
            <a:r>
              <a:rPr lang="en-GB" altLang="fr-FR" dirty="0"/>
              <a:t> </a:t>
            </a:r>
            <a:r>
              <a:rPr lang="en-GB" altLang="fr-FR" dirty="0" err="1"/>
              <a:t>xmlns:android</a:t>
            </a:r>
            <a:r>
              <a:rPr lang="en-GB" altLang="fr-FR" dirty="0"/>
              <a:t>="http://schemas.android.com/</a:t>
            </a:r>
            <a:r>
              <a:rPr lang="en-GB" altLang="fr-FR" dirty="0" err="1"/>
              <a:t>apk</a:t>
            </a:r>
            <a:r>
              <a:rPr lang="en-GB" altLang="fr-FR" dirty="0"/>
              <a:t>/res/android"    </a:t>
            </a:r>
            <a:r>
              <a:rPr lang="en-GB" altLang="fr-FR" dirty="0" err="1"/>
              <a:t>android:orientation</a:t>
            </a:r>
            <a:r>
              <a:rPr lang="en-GB" altLang="fr-FR" dirty="0"/>
              <a:t>="</a:t>
            </a:r>
            <a:r>
              <a:rPr lang="en-GB" altLang="fr-FR" b="1" dirty="0"/>
              <a:t>vertical</a:t>
            </a:r>
            <a:r>
              <a:rPr lang="en-GB" altLang="fr-FR" dirty="0"/>
              <a:t>"   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   </a:t>
            </a:r>
            <a:r>
              <a:rPr lang="en-GB" altLang="fr-FR" dirty="0" err="1"/>
              <a:t>android:layout_height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it-IT" altLang="fr-FR" dirty="0"/>
              <a:t>&gt;</a:t>
            </a:r>
          </a:p>
          <a:p>
            <a:pPr eaLnBrk="1" hangingPunct="1">
              <a:spcBef>
                <a:spcPct val="0"/>
              </a:spcBef>
              <a:defRPr/>
            </a:pPr>
            <a:endParaRPr lang="it-IT" altLang="fr-FR" sz="600" dirty="0"/>
          </a:p>
          <a:p>
            <a:pPr eaLnBrk="1" hangingPunct="1">
              <a:spcBef>
                <a:spcPct val="0"/>
              </a:spcBef>
              <a:defRPr/>
            </a:pPr>
            <a:r>
              <a:rPr lang="it-IT" altLang="fr-FR" dirty="0"/>
              <a:t>&lt;</a:t>
            </a:r>
            <a:r>
              <a:rPr lang="it-IT" altLang="fr-FR" b="1" dirty="0"/>
              <a:t>Button</a:t>
            </a:r>
            <a:r>
              <a:rPr lang="it-IT" altLang="fr-FR" dirty="0"/>
              <a:t> android:id</a:t>
            </a:r>
            <a:r>
              <a:rPr lang="it-IT" altLang="fr-FR" dirty="0">
                <a:highlight>
                  <a:srgbClr val="FFFF00"/>
                </a:highlight>
              </a:rPr>
              <a:t>="</a:t>
            </a:r>
            <a:r>
              <a:rPr lang="it-IT" altLang="fr-FR" b="1" dirty="0">
                <a:solidFill>
                  <a:srgbClr val="6600CC"/>
                </a:solidFill>
                <a:highlight>
                  <a:srgbClr val="FFFF00"/>
                </a:highlight>
              </a:rPr>
              <a:t>@+id/bouton_ok</a:t>
            </a:r>
            <a:r>
              <a:rPr lang="it-IT" altLang="fr-FR" dirty="0">
                <a:highlight>
                  <a:srgbClr val="FFFF00"/>
                </a:highlight>
              </a:rPr>
              <a:t>" </a:t>
            </a:r>
            <a:r>
              <a:rPr lang="en-GB" altLang="fr-FR" dirty="0" err="1"/>
              <a:t>android:text</a:t>
            </a:r>
            <a:r>
              <a:rPr lang="en-GB" altLang="fr-FR" dirty="0"/>
              <a:t>="OK" </a:t>
            </a:r>
            <a:r>
              <a:rPr lang="en-GB" altLang="fr-FR" dirty="0" err="1"/>
              <a:t>android:layout_height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"&gt;&lt;/Button&gt;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</a:t>
            </a:r>
            <a:r>
              <a:rPr lang="en-GB" altLang="fr-FR" b="1" dirty="0"/>
              <a:t>Button</a:t>
            </a:r>
            <a:r>
              <a:rPr lang="en-GB" altLang="fr-FR" dirty="0"/>
              <a:t>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en-GB" altLang="fr-FR" dirty="0" err="1"/>
              <a:t>android:layout_height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fr-FR" altLang="fr-FR" dirty="0" err="1"/>
              <a:t>android:text</a:t>
            </a:r>
            <a:r>
              <a:rPr lang="fr-FR" altLang="fr-FR" dirty="0"/>
              <a:t>="Annuler" </a:t>
            </a:r>
            <a:r>
              <a:rPr lang="fr-FR" altLang="fr-FR" dirty="0" err="1"/>
              <a:t>android:id</a:t>
            </a:r>
            <a:r>
              <a:rPr lang="fr-FR" altLang="fr-FR" dirty="0">
                <a:highlight>
                  <a:srgbClr val="FFFF00"/>
                </a:highlight>
              </a:rPr>
              <a:t>="</a:t>
            </a:r>
            <a:r>
              <a:rPr lang="fr-FR" altLang="fr-FR" b="1" dirty="0">
                <a:solidFill>
                  <a:srgbClr val="6600CC"/>
                </a:solidFill>
                <a:highlight>
                  <a:srgbClr val="FFFF00"/>
                </a:highlight>
              </a:rPr>
              <a:t>@+id/</a:t>
            </a:r>
            <a:r>
              <a:rPr lang="fr-FR" altLang="fr-FR" b="1" dirty="0" err="1">
                <a:solidFill>
                  <a:srgbClr val="6600CC"/>
                </a:solidFill>
                <a:highlight>
                  <a:srgbClr val="FFFF00"/>
                </a:highlight>
              </a:rPr>
              <a:t>bouton_annuler</a:t>
            </a:r>
            <a:r>
              <a:rPr lang="fr-FR" altLang="fr-FR" dirty="0">
                <a:highlight>
                  <a:srgbClr val="FFFF00"/>
                </a:highlight>
              </a:rPr>
              <a:t>"&gt;</a:t>
            </a:r>
            <a:r>
              <a:rPr lang="en-GB" altLang="fr-FR" dirty="0"/>
              <a:t>&lt;/Button&gt;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</a:t>
            </a:r>
            <a:r>
              <a:rPr lang="en-GB" altLang="fr-FR" b="1" dirty="0"/>
              <a:t>Button</a:t>
            </a:r>
            <a:r>
              <a:rPr lang="en-GB" altLang="fr-FR" dirty="0"/>
              <a:t>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en-GB" altLang="fr-FR" dirty="0" err="1"/>
              <a:t>android:layout_height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br>
              <a:rPr lang="en-GB" altLang="fr-FR" dirty="0"/>
            </a:br>
            <a:r>
              <a:rPr lang="en-GB" altLang="fr-FR" dirty="0" err="1"/>
              <a:t>android:id</a:t>
            </a:r>
            <a:r>
              <a:rPr lang="en-GB" altLang="fr-FR" dirty="0">
                <a:highlight>
                  <a:srgbClr val="FFFF00"/>
                </a:highlight>
              </a:rPr>
              <a:t>="</a:t>
            </a:r>
            <a:r>
              <a:rPr lang="en-GB" altLang="fr-FR" b="1" dirty="0">
                <a:solidFill>
                  <a:srgbClr val="6600CC"/>
                </a:solidFill>
                <a:highlight>
                  <a:srgbClr val="FFFF00"/>
                </a:highlight>
              </a:rPr>
              <a:t>@+id/</a:t>
            </a:r>
            <a:r>
              <a:rPr lang="en-GB" altLang="fr-FR" b="1" dirty="0" err="1">
                <a:solidFill>
                  <a:srgbClr val="6600CC"/>
                </a:solidFill>
                <a:highlight>
                  <a:srgbClr val="FFFF00"/>
                </a:highlight>
              </a:rPr>
              <a:t>bouton_assez</a:t>
            </a:r>
            <a:r>
              <a:rPr lang="en-GB" altLang="fr-FR" dirty="0">
                <a:highlight>
                  <a:srgbClr val="FFFF00"/>
                </a:highlight>
              </a:rPr>
              <a:t>" </a:t>
            </a:r>
            <a:br>
              <a:rPr lang="en-GB" altLang="fr-FR" dirty="0"/>
            </a:br>
            <a:r>
              <a:rPr lang="en-GB" altLang="fr-FR" dirty="0" err="1"/>
              <a:t>android:text</a:t>
            </a:r>
            <a:r>
              <a:rPr lang="en-GB" altLang="fr-FR" dirty="0"/>
              <a:t>='"</a:t>
            </a:r>
            <a:r>
              <a:rPr lang="en-GB" altLang="fr-FR" dirty="0" err="1"/>
              <a:t>Laisser</a:t>
            </a:r>
            <a:r>
              <a:rPr lang="en-GB" altLang="fr-FR" dirty="0"/>
              <a:t> </a:t>
            </a:r>
            <a:r>
              <a:rPr lang="en-GB" altLang="fr-FR" dirty="0" err="1"/>
              <a:t>tomber</a:t>
            </a:r>
            <a:r>
              <a:rPr lang="en-GB" altLang="fr-FR" dirty="0"/>
              <a:t>"'&gt;&lt;/Button&gt;</a:t>
            </a:r>
          </a:p>
          <a:p>
            <a:pPr eaLnBrk="1" hangingPunct="1">
              <a:spcBef>
                <a:spcPct val="0"/>
              </a:spcBef>
              <a:defRPr/>
            </a:pPr>
            <a:endParaRPr lang="en-GB" altLang="fr-FR" sz="600" dirty="0"/>
          </a:p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&lt;/</a:t>
            </a:r>
            <a:r>
              <a:rPr lang="en-GB" altLang="fr-FR" dirty="0" err="1"/>
              <a:t>LinearLayout</a:t>
            </a:r>
            <a:r>
              <a:rPr lang="en-GB" altLang="fr-FR" dirty="0"/>
              <a:t>&gt;</a:t>
            </a:r>
            <a:endParaRPr lang="fr-FR" altLang="fr-FR" dirty="0"/>
          </a:p>
        </p:txBody>
      </p:sp>
      <p:sp>
        <p:nvSpPr>
          <p:cNvPr id="395267" name="Text Box 3">
            <a:extLst>
              <a:ext uri="{FF2B5EF4-FFF2-40B4-BE49-F238E27FC236}">
                <a16:creationId xmlns:a16="http://schemas.microsoft.com/office/drawing/2014/main" id="{E29189E3-903A-40A4-9304-BC6BDA220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775" y="1341438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0000FF"/>
                </a:solidFill>
              </a:rPr>
              <a:t>main.xml</a:t>
            </a:r>
            <a:endParaRPr lang="fr-FR" altLang="fr-FR" b="1" u="sng">
              <a:solidFill>
                <a:srgbClr val="0000FF"/>
              </a:solidFill>
            </a:endParaRPr>
          </a:p>
        </p:txBody>
      </p:sp>
      <p:sp>
        <p:nvSpPr>
          <p:cNvPr id="23557" name="Text Box 4">
            <a:extLst>
              <a:ext uri="{FF2B5EF4-FFF2-40B4-BE49-F238E27FC236}">
                <a16:creationId xmlns:a16="http://schemas.microsoft.com/office/drawing/2014/main" id="{306F5DB5-F7C3-4B2E-B39B-04BA30EB2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5. La gestion des événements graphiques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395269" name="Text Box 5">
            <a:extLst>
              <a:ext uri="{FF2B5EF4-FFF2-40B4-BE49-F238E27FC236}">
                <a16:creationId xmlns:a16="http://schemas.microsoft.com/office/drawing/2014/main" id="{8175485D-5F25-42D5-BB39-7D60B3190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1125538"/>
            <a:ext cx="1944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3 boutons …</a:t>
            </a:r>
            <a:endParaRPr lang="fr-FR" altLang="fr-FR"/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25F79AEA-85C0-48CE-A157-A6314064C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04813"/>
            <a:ext cx="7704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(12/20)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95272" name="Text Box 8">
            <a:extLst>
              <a:ext uri="{FF2B5EF4-FFF2-40B4-BE49-F238E27FC236}">
                <a16:creationId xmlns:a16="http://schemas.microsoft.com/office/drawing/2014/main" id="{25455EDC-E73F-40AF-8232-634E1A02A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88913"/>
            <a:ext cx="669607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Il existe plusieurs manières de gérer les événements graphiques </a:t>
            </a:r>
          </a:p>
        </p:txBody>
      </p:sp>
      <p:sp>
        <p:nvSpPr>
          <p:cNvPr id="395273" name="Text Box 9">
            <a:extLst>
              <a:ext uri="{FF2B5EF4-FFF2-40B4-BE49-F238E27FC236}">
                <a16:creationId xmlns:a16="http://schemas.microsoft.com/office/drawing/2014/main" id="{F2E89198-B81E-41B5-BF0F-45E154145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3500438"/>
            <a:ext cx="4321175" cy="32924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package …;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public final class </a:t>
            </a:r>
            <a:r>
              <a:rPr lang="en-GB" altLang="fr-FR" sz="1400" b="1"/>
              <a:t>R</a:t>
            </a:r>
            <a:r>
              <a:rPr lang="en-GB" altLang="fr-FR" sz="140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{  …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public static final class </a:t>
            </a:r>
            <a:r>
              <a:rPr lang="en-GB" altLang="fr-FR" sz="1400" b="1"/>
              <a:t>id</a:t>
            </a:r>
            <a:r>
              <a:rPr lang="en-GB" altLang="fr-FR" sz="1400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    public static final int </a:t>
            </a:r>
            <a:r>
              <a:rPr lang="it-IT" altLang="fr-FR" sz="1400" b="1">
                <a:solidFill>
                  <a:srgbClr val="6600CC"/>
                </a:solidFill>
              </a:rPr>
              <a:t>bouton_ok</a:t>
            </a:r>
            <a:r>
              <a:rPr lang="en-GB" altLang="fr-FR" sz="1400"/>
              <a:t>=0x7f04000d;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    public static final int </a:t>
            </a:r>
            <a:r>
              <a:rPr lang="it-IT" altLang="fr-FR" sz="1400" b="1">
                <a:solidFill>
                  <a:srgbClr val="6600CC"/>
                </a:solidFill>
              </a:rPr>
              <a:t>bouton_annuler</a:t>
            </a:r>
            <a:r>
              <a:rPr lang="en-GB" altLang="fr-FR" sz="1400"/>
              <a:t>=0x7f040003;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    public static final int </a:t>
            </a:r>
            <a:r>
              <a:rPr lang="it-IT" altLang="fr-FR" sz="1400" b="1">
                <a:solidFill>
                  <a:srgbClr val="6600CC"/>
                </a:solidFill>
              </a:rPr>
              <a:t>bouton_assez</a:t>
            </a:r>
            <a:r>
              <a:rPr lang="en-GB" altLang="fr-FR" sz="1400"/>
              <a:t>=0x7f04000c;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public static final class </a:t>
            </a:r>
            <a:r>
              <a:rPr lang="en-GB" altLang="fr-FR" sz="1400" b="1"/>
              <a:t>layout</a:t>
            </a:r>
            <a:r>
              <a:rPr lang="en-GB" altLang="fr-FR" sz="1400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    public static final int </a:t>
            </a:r>
            <a:r>
              <a:rPr lang="en-GB" altLang="fr-FR" sz="1400" b="1"/>
              <a:t>main</a:t>
            </a:r>
            <a:r>
              <a:rPr lang="en-GB" altLang="fr-FR" sz="1400"/>
              <a:t>=0x7f020000;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public static final class </a:t>
            </a:r>
            <a:r>
              <a:rPr lang="en-GB" altLang="fr-FR" sz="1400" b="1"/>
              <a:t>string</a:t>
            </a:r>
            <a:r>
              <a:rPr lang="en-GB" altLang="fr-FR" sz="1400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    public static final int app_name=0x7f030000;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400"/>
              <a:t>}</a:t>
            </a:r>
          </a:p>
        </p:txBody>
      </p:sp>
      <p:sp>
        <p:nvSpPr>
          <p:cNvPr id="395274" name="Text Box 10">
            <a:extLst>
              <a:ext uri="{FF2B5EF4-FFF2-40B4-BE49-F238E27FC236}">
                <a16:creationId xmlns:a16="http://schemas.microsoft.com/office/drawing/2014/main" id="{F3F19202-7822-4561-9B34-B064C1487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3141663"/>
            <a:ext cx="104457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FF0000"/>
                </a:solidFill>
              </a:rPr>
              <a:t>R.java</a:t>
            </a:r>
            <a:endParaRPr lang="fr-FR" altLang="fr-FR" b="1" u="sng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612AD8-A511-4E8A-A5BE-BEE58086F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6469063"/>
            <a:ext cx="1762125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/>
              <a:t>Juste 3 boutons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5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5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5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5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5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animBg="1"/>
      <p:bldP spid="395269" grpId="0"/>
      <p:bldP spid="395272" grpId="0" animBg="1"/>
      <p:bldP spid="395273" grpId="0" animBg="1"/>
      <p:bldP spid="395274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ce réservé du pied de page 3">
            <a:extLst>
              <a:ext uri="{FF2B5EF4-FFF2-40B4-BE49-F238E27FC236}">
                <a16:creationId xmlns:a16="http://schemas.microsoft.com/office/drawing/2014/main" id="{0B41BCA6-D9BA-4495-9462-11DF677735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D7F7DD7-F03B-4B97-96B8-58EAFBC5438B}" type="slidenum">
              <a:rPr lang="fr-FR" altLang="fr-FR" sz="1200" smtClean="0"/>
              <a:pPr/>
              <a:t>19</a:t>
            </a:fld>
            <a:endParaRPr lang="fr-FR" altLang="fr-FR" sz="1200" dirty="0"/>
          </a:p>
        </p:txBody>
      </p:sp>
      <p:pic>
        <p:nvPicPr>
          <p:cNvPr id="396291" name="Picture 3">
            <a:extLst>
              <a:ext uri="{FF2B5EF4-FFF2-40B4-BE49-F238E27FC236}">
                <a16:creationId xmlns:a16="http://schemas.microsoft.com/office/drawing/2014/main" id="{1AB4BFA4-405F-496D-948B-54FF490C8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844675"/>
            <a:ext cx="3105150" cy="45783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292" name="Picture 4">
            <a:extLst>
              <a:ext uri="{FF2B5EF4-FFF2-40B4-BE49-F238E27FC236}">
                <a16:creationId xmlns:a16="http://schemas.microsoft.com/office/drawing/2014/main" id="{62B274EE-4161-4624-B1EC-CC682E954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25538"/>
            <a:ext cx="3087688" cy="4606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293" name="Picture 5">
            <a:extLst>
              <a:ext uri="{FF2B5EF4-FFF2-40B4-BE49-F238E27FC236}">
                <a16:creationId xmlns:a16="http://schemas.microsoft.com/office/drawing/2014/main" id="{95A81084-E4B3-43C7-9C17-8C3BBAB3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89138"/>
            <a:ext cx="3114675" cy="46069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Text Box 7">
            <a:extLst>
              <a:ext uri="{FF2B5EF4-FFF2-40B4-BE49-F238E27FC236}">
                <a16:creationId xmlns:a16="http://schemas.microsoft.com/office/drawing/2014/main" id="{3A997860-3A54-48FE-A9B5-67B5AC5F1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(13/20)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96296" name="Oval 8">
            <a:extLst>
              <a:ext uri="{FF2B5EF4-FFF2-40B4-BE49-F238E27FC236}">
                <a16:creationId xmlns:a16="http://schemas.microsoft.com/office/drawing/2014/main" id="{B5DBF5B8-E936-4DFA-9C25-A0FE06D61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2276475"/>
            <a:ext cx="684213" cy="504825"/>
          </a:xfrm>
          <a:prstGeom prst="ellipse">
            <a:avLst/>
          </a:prstGeom>
          <a:noFill/>
          <a:ln w="38100" algn="ctr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96297" name="Oval 9">
            <a:extLst>
              <a:ext uri="{FF2B5EF4-FFF2-40B4-BE49-F238E27FC236}">
                <a16:creationId xmlns:a16="http://schemas.microsoft.com/office/drawing/2014/main" id="{AA7F50D2-395B-4D4E-BA6C-06B896CA0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060575"/>
            <a:ext cx="900112" cy="504825"/>
          </a:xfrm>
          <a:prstGeom prst="ellipse">
            <a:avLst/>
          </a:prstGeom>
          <a:noFill/>
          <a:ln w="38100" algn="ctr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96298" name="Oval 10">
            <a:extLst>
              <a:ext uri="{FF2B5EF4-FFF2-40B4-BE49-F238E27FC236}">
                <a16:creationId xmlns:a16="http://schemas.microsoft.com/office/drawing/2014/main" id="{A5AB9E7B-2FD6-45C3-AFAB-5A1973EA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357563"/>
            <a:ext cx="1296988" cy="504825"/>
          </a:xfrm>
          <a:prstGeom prst="ellipse">
            <a:avLst/>
          </a:prstGeom>
          <a:noFill/>
          <a:ln w="38100" algn="ctr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96299" name="Text Box 11">
            <a:extLst>
              <a:ext uri="{FF2B5EF4-FFF2-40B4-BE49-F238E27FC236}">
                <a16:creationId xmlns:a16="http://schemas.microsoft.com/office/drawing/2014/main" id="{FA82A9AB-EFCA-4467-8199-ED69E6F9F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6021388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toasts</a:t>
            </a:r>
            <a:endParaRPr lang="fr-FR" altLang="fr-FR"/>
          </a:p>
        </p:txBody>
      </p:sp>
      <p:sp>
        <p:nvSpPr>
          <p:cNvPr id="396302" name="Line 14">
            <a:extLst>
              <a:ext uri="{FF2B5EF4-FFF2-40B4-BE49-F238E27FC236}">
                <a16:creationId xmlns:a16="http://schemas.microsoft.com/office/drawing/2014/main" id="{6409C625-B990-4195-8F18-AAB5EC0D0CF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39975" y="5626100"/>
            <a:ext cx="1079500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6303" name="Line 15">
            <a:extLst>
              <a:ext uri="{FF2B5EF4-FFF2-40B4-BE49-F238E27FC236}">
                <a16:creationId xmlns:a16="http://schemas.microsoft.com/office/drawing/2014/main" id="{19596BB0-12F5-49CE-8F17-014342C217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049838"/>
            <a:ext cx="503238" cy="100806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6304" name="Line 16">
            <a:extLst>
              <a:ext uri="{FF2B5EF4-FFF2-40B4-BE49-F238E27FC236}">
                <a16:creationId xmlns:a16="http://schemas.microsoft.com/office/drawing/2014/main" id="{3961D384-79C3-4E4D-9C7F-19DEF70FD4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4300" y="5553075"/>
            <a:ext cx="2663825" cy="5762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396301" name="Picture 13">
            <a:extLst>
              <a:ext uri="{FF2B5EF4-FFF2-40B4-BE49-F238E27FC236}">
                <a16:creationId xmlns:a16="http://schemas.microsoft.com/office/drawing/2014/main" id="{03580B52-3B83-4009-852A-4491A70D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5445125"/>
            <a:ext cx="2232025" cy="12557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6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9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9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6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9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6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ce réservé du pied de page 3">
            <a:extLst>
              <a:ext uri="{FF2B5EF4-FFF2-40B4-BE49-F238E27FC236}">
                <a16:creationId xmlns:a16="http://schemas.microsoft.com/office/drawing/2014/main" id="{EC04BD65-FB32-4250-A960-85A50C4794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95787E0-315B-4A76-9047-8C5CCD0A43F8}" type="slidenum">
              <a:rPr lang="fr-FR" altLang="fr-FR" sz="1200" smtClean="0"/>
              <a:pPr/>
              <a:t>2</a:t>
            </a:fld>
            <a:endParaRPr lang="fr-FR" altLang="fr-FR" sz="1200" dirty="0"/>
          </a:p>
        </p:txBody>
      </p:sp>
      <p:sp>
        <p:nvSpPr>
          <p:cNvPr id="8195" name="Text Box 7">
            <a:extLst>
              <a:ext uri="{FF2B5EF4-FFF2-40B4-BE49-F238E27FC236}">
                <a16:creationId xmlns:a16="http://schemas.microsoft.com/office/drawing/2014/main" id="{1DB049AC-6A66-4A1C-85A6-6C803A7B1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260350"/>
            <a:ext cx="1800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3200" b="1">
                <a:solidFill>
                  <a:schemeClr val="folHlink"/>
                </a:solidFill>
              </a:rPr>
              <a:t>Agenda</a:t>
            </a:r>
            <a:endParaRPr lang="fr-FR" altLang="fr-FR" sz="3200" b="1">
              <a:solidFill>
                <a:schemeClr val="folHlink"/>
              </a:solidFill>
            </a:endParaRP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B345F3F8-36BE-4398-A985-3BB22D7AF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1484313"/>
            <a:ext cx="6192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12. Les interfaces graphiques </a:t>
            </a:r>
            <a:r>
              <a:rPr lang="fr-BE" altLang="fr-FR"/>
              <a:t>(</a:t>
            </a:r>
            <a:r>
              <a:rPr lang="fr-BE" altLang="fr-FR">
                <a:hlinkClick r:id="rId2" action="ppaction://hlinksldjump"/>
              </a:rPr>
              <a:t>p.4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F97F4638-F2DB-4E97-BAA0-B4ED459E4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1901825"/>
            <a:ext cx="576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13. Design UI avec Android Studio </a:t>
            </a:r>
            <a:r>
              <a:rPr lang="fr-BE" altLang="fr-FR"/>
              <a:t>(</a:t>
            </a:r>
            <a:r>
              <a:rPr lang="fr-BE" altLang="fr-FR">
                <a:hlinkClick r:id="rId3" action="ppaction://hlinksldjump"/>
              </a:rPr>
              <a:t>p.21</a:t>
            </a:r>
            <a:r>
              <a:rPr lang="fr-BE" altLang="fr-FR"/>
              <a:t>)</a:t>
            </a:r>
            <a:endParaRPr lang="fr-FR" altLang="fr-FR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2DB1821A-EB4F-41BA-9629-43B56AB36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2320925"/>
            <a:ext cx="5472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14. Les menus</a:t>
            </a:r>
            <a:r>
              <a:rPr lang="fr-BE" altLang="fr-FR"/>
              <a:t> (</a:t>
            </a:r>
            <a:r>
              <a:rPr lang="fr-BE" altLang="fr-FR">
                <a:hlinkClick r:id="rId4" action="ppaction://hlinksldjump"/>
              </a:rPr>
              <a:t>p.28</a:t>
            </a:r>
            <a:r>
              <a:rPr lang="fr-BE" altLang="fr-FR"/>
              <a:t>)</a:t>
            </a:r>
            <a:endParaRPr lang="fr-FR" altLang="fr-FR"/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780F7187-CB5B-4C65-889E-2C220F9D3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708275"/>
            <a:ext cx="5186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15. Une application GUI simple </a:t>
            </a:r>
            <a:r>
              <a:rPr lang="fr-BE" altLang="fr-FR"/>
              <a:t>(</a:t>
            </a:r>
            <a:r>
              <a:rPr lang="fr-BE" altLang="fr-FR">
                <a:hlinkClick r:id="rId5" action="ppaction://hlinksldjump"/>
              </a:rPr>
              <a:t>p.38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  <p:sp>
        <p:nvSpPr>
          <p:cNvPr id="33802" name="Rectangle 10">
            <a:extLst>
              <a:ext uri="{FF2B5EF4-FFF2-40B4-BE49-F238E27FC236}">
                <a16:creationId xmlns:a16="http://schemas.microsoft.com/office/drawing/2014/main" id="{5444F2B8-AE30-4611-A17D-F1F78CDDF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938" y="3578225"/>
            <a:ext cx="4356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FF0000"/>
                </a:solidFill>
              </a:rPr>
              <a:t>17. Les communications réseaux </a:t>
            </a:r>
            <a:r>
              <a:rPr lang="fr-BE" altLang="fr-FR"/>
              <a:t>(</a:t>
            </a:r>
            <a:r>
              <a:rPr lang="fr-BE" altLang="fr-FR">
                <a:hlinkClick r:id="rId6" action="ppaction://hlinksldjump"/>
              </a:rPr>
              <a:t>p.55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  <p:sp>
        <p:nvSpPr>
          <p:cNvPr id="33803" name="Text Box 11">
            <a:extLst>
              <a:ext uri="{FF2B5EF4-FFF2-40B4-BE49-F238E27FC236}">
                <a16:creationId xmlns:a16="http://schemas.microsoft.com/office/drawing/2014/main" id="{605F8B2C-039C-41C3-A7FD-3F421A17F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005263"/>
            <a:ext cx="6480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18. Threads asynchrones et GUIs </a:t>
            </a:r>
            <a:r>
              <a:rPr lang="fr-BE" altLang="fr-FR"/>
              <a:t>(</a:t>
            </a:r>
            <a:r>
              <a:rPr lang="fr-BE" altLang="fr-FR">
                <a:hlinkClick r:id="rId7" action="ppaction://hlinksldjump"/>
              </a:rPr>
              <a:t>p.65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  <p:sp>
        <p:nvSpPr>
          <p:cNvPr id="33832" name="Text Box 40">
            <a:extLst>
              <a:ext uri="{FF2B5EF4-FFF2-40B4-BE49-F238E27FC236}">
                <a16:creationId xmlns:a16="http://schemas.microsoft.com/office/drawing/2014/main" id="{AC1BFA29-C7EB-41B0-B1AF-F57E4898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4416425"/>
            <a:ext cx="4321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19. Les intents </a:t>
            </a:r>
            <a:r>
              <a:rPr lang="fr-BE" altLang="fr-FR"/>
              <a:t>(</a:t>
            </a:r>
            <a:r>
              <a:rPr lang="fr-BE" altLang="fr-FR">
                <a:hlinkClick r:id="rId8" action="ppaction://hlinksldjump"/>
              </a:rPr>
              <a:t>p.74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  <p:sp>
        <p:nvSpPr>
          <p:cNvPr id="33833" name="Text Box 41">
            <a:extLst>
              <a:ext uri="{FF2B5EF4-FFF2-40B4-BE49-F238E27FC236}">
                <a16:creationId xmlns:a16="http://schemas.microsoft.com/office/drawing/2014/main" id="{8FF9ABA6-98A4-42BB-B38C-6FD1D024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3159125"/>
            <a:ext cx="5761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b="1">
                <a:solidFill>
                  <a:srgbClr val="FF0000"/>
                </a:solidFill>
              </a:rPr>
              <a:t>16. Les listes et les adapters </a:t>
            </a:r>
            <a:r>
              <a:rPr lang="fr-BE" altLang="fr-FR"/>
              <a:t>(</a:t>
            </a:r>
            <a:r>
              <a:rPr lang="fr-BE" altLang="fr-FR">
                <a:hlinkClick r:id="rId9" action="ppaction://hlinksldjump"/>
              </a:rPr>
              <a:t>p.48</a:t>
            </a:r>
            <a:r>
              <a:rPr lang="fr-BE" altLang="fr-FR"/>
              <a:t>)</a:t>
            </a:r>
            <a:endParaRPr lang="fr-FR" altLang="fr-FR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33798" grpId="0"/>
      <p:bldP spid="33800" grpId="0"/>
      <p:bldP spid="33801" grpId="0"/>
      <p:bldP spid="33802" grpId="0"/>
      <p:bldP spid="33803" grpId="0"/>
      <p:bldP spid="33832" grpId="0"/>
      <p:bldP spid="338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ce réservé du pied de page 3">
            <a:extLst>
              <a:ext uri="{FF2B5EF4-FFF2-40B4-BE49-F238E27FC236}">
                <a16:creationId xmlns:a16="http://schemas.microsoft.com/office/drawing/2014/main" id="{AD0F87D5-2057-4233-B8C6-565EE22279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5C8C7F0C-83F1-42A4-B076-696ACE0EE567}" type="slidenum">
              <a:rPr lang="fr-FR" altLang="fr-FR" sz="1200" smtClean="0"/>
              <a:pPr/>
              <a:t>20</a:t>
            </a:fld>
            <a:endParaRPr lang="fr-FR" altLang="fr-FR" sz="1200" dirty="0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B40B2A2B-68FE-4A93-B8BE-6C32B72DA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5113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>
                <a:solidFill>
                  <a:srgbClr val="FF0000"/>
                </a:solidFill>
              </a:rPr>
              <a:t>a) gestion au moyen d'un attribut</a:t>
            </a:r>
            <a:r>
              <a:rPr lang="fr-FR" altLang="fr-FR" b="1"/>
              <a:t> </a:t>
            </a:r>
          </a:p>
        </p:txBody>
      </p:sp>
      <p:sp>
        <p:nvSpPr>
          <p:cNvPr id="397315" name="Text Box 3">
            <a:extLst>
              <a:ext uri="{FF2B5EF4-FFF2-40B4-BE49-F238E27FC236}">
                <a16:creationId xmlns:a16="http://schemas.microsoft.com/office/drawing/2014/main" id="{6D1BCE41-6E42-4E35-8346-F814BDE32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3429000"/>
            <a:ext cx="8820150" cy="33337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package basics.gui;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import android.app.Activity;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public class </a:t>
            </a:r>
            <a:r>
              <a:rPr lang="fr-FR" altLang="fr-FR" b="1" i="1"/>
              <a:t>OkHandler</a:t>
            </a:r>
            <a:r>
              <a:rPr lang="fr-FR" altLang="fr-FR"/>
              <a:t> extends </a:t>
            </a:r>
            <a:r>
              <a:rPr lang="fr-FR" altLang="fr-FR" b="1"/>
              <a:t>Activity</a:t>
            </a:r>
            <a:r>
              <a:rPr lang="fr-FR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public void </a:t>
            </a:r>
            <a:r>
              <a:rPr lang="fr-FR" altLang="fr-FR" b="1"/>
              <a:t>onCreate(</a:t>
            </a:r>
            <a:r>
              <a:rPr lang="fr-FR" altLang="fr-FR"/>
              <a:t>Bundle savedInstanceState)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super.onCreate(savedInstanceState);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setContentView(R.layout.main);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}</a:t>
            </a:r>
          </a:p>
        </p:txBody>
      </p:sp>
      <p:sp>
        <p:nvSpPr>
          <p:cNvPr id="397316" name="Text Box 4">
            <a:extLst>
              <a:ext uri="{FF2B5EF4-FFF2-40B4-BE49-F238E27FC236}">
                <a16:creationId xmlns:a16="http://schemas.microsoft.com/office/drawing/2014/main" id="{9327AA36-3E14-4FC7-A902-3C9F38CDB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616075"/>
            <a:ext cx="8820150" cy="16256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&lt;?xml version="1.0" encoding="utf-8"?&gt;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&lt;</a:t>
            </a:r>
            <a:r>
              <a:rPr lang="en-GB" altLang="fr-FR" b="1" dirty="0"/>
              <a:t>Button</a:t>
            </a:r>
            <a:r>
              <a:rPr lang="en-GB" altLang="fr-FR" dirty="0"/>
              <a:t> </a:t>
            </a:r>
            <a:r>
              <a:rPr lang="en-GB" altLang="fr-FR" dirty="0" err="1"/>
              <a:t>android:id</a:t>
            </a:r>
            <a:r>
              <a:rPr lang="en-GB" altLang="fr-FR" dirty="0"/>
              <a:t>="@+id/</a:t>
            </a:r>
            <a:r>
              <a:rPr lang="en-GB" altLang="fr-FR" dirty="0" err="1"/>
              <a:t>bouton_ok</a:t>
            </a:r>
            <a:r>
              <a:rPr lang="en-GB" altLang="fr-FR" dirty="0"/>
              <a:t>" </a:t>
            </a:r>
            <a:r>
              <a:rPr lang="en-GB" altLang="fr-FR" dirty="0" err="1"/>
              <a:t>android:text</a:t>
            </a:r>
            <a:r>
              <a:rPr lang="en-GB" altLang="fr-FR" dirty="0"/>
              <a:t>="OK" </a:t>
            </a:r>
            <a:r>
              <a:rPr lang="en-GB" altLang="fr-FR" dirty="0" err="1"/>
              <a:t>android:layout_height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</a:t>
            </a:r>
            <a:endParaRPr lang="en-GB" altLang="fr-FR" b="1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b="1" dirty="0" err="1">
                <a:highlight>
                  <a:srgbClr val="FFFF00"/>
                </a:highlight>
              </a:rPr>
              <a:t>android:onClick</a:t>
            </a:r>
            <a:r>
              <a:rPr lang="en-GB" altLang="fr-FR" dirty="0">
                <a:highlight>
                  <a:srgbClr val="FFFF00"/>
                </a:highlight>
              </a:rPr>
              <a:t>="</a:t>
            </a:r>
            <a:r>
              <a:rPr lang="en-GB" altLang="fr-FR" b="1" i="1" dirty="0" err="1">
                <a:solidFill>
                  <a:schemeClr val="accent2"/>
                </a:solidFill>
                <a:highlight>
                  <a:srgbClr val="FFFF00"/>
                </a:highlight>
              </a:rPr>
              <a:t>methode_ok</a:t>
            </a:r>
            <a:r>
              <a:rPr lang="en-GB" altLang="fr-FR" dirty="0">
                <a:highlight>
                  <a:srgbClr val="FFFF00"/>
                </a:highlight>
              </a:rPr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&lt;/Button&gt; …</a:t>
            </a:r>
            <a:r>
              <a:rPr lang="fr-FR" altLang="fr-FR" dirty="0"/>
              <a:t> </a:t>
            </a:r>
            <a:endParaRPr lang="en-GB" altLang="fr-FR" dirty="0"/>
          </a:p>
        </p:txBody>
      </p:sp>
      <p:sp>
        <p:nvSpPr>
          <p:cNvPr id="397317" name="Text Box 5">
            <a:extLst>
              <a:ext uri="{FF2B5EF4-FFF2-40B4-BE49-F238E27FC236}">
                <a16:creationId xmlns:a16="http://schemas.microsoft.com/office/drawing/2014/main" id="{B7F6C39A-25AB-43DC-A225-8F14AFE86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1341438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0000FF"/>
                </a:solidFill>
              </a:rPr>
              <a:t>main.xml</a:t>
            </a:r>
            <a:endParaRPr lang="fr-FR" altLang="fr-FR" b="1" u="sng">
              <a:solidFill>
                <a:srgbClr val="0000FF"/>
              </a:solidFill>
            </a:endParaRP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806F682F-2B4C-4B9C-A126-CBC11AC90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(14/20)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21E630-9002-48C1-87E4-0BC0B4426C97}"/>
              </a:ext>
            </a:extLst>
          </p:cNvPr>
          <p:cNvSpPr txBox="1"/>
          <p:nvPr/>
        </p:nvSpPr>
        <p:spPr>
          <a:xfrm>
            <a:off x="4211960" y="2663735"/>
            <a:ext cx="4392488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Il doit y avoir une méthode dans l’activité associée à cet interface graphique : « </a:t>
            </a:r>
            <a:r>
              <a:rPr lang="fr-FR" sz="1800" dirty="0" err="1"/>
              <a:t>methode_ok</a:t>
            </a:r>
            <a:r>
              <a:rPr lang="fr-FR" sz="1800" dirty="0"/>
              <a:t> » . Mélange entre la partie graphique et programmation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5" grpId="0" animBg="1"/>
      <p:bldP spid="397316" grpId="0" animBg="1"/>
      <p:bldP spid="397317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u pied de page 3">
            <a:extLst>
              <a:ext uri="{FF2B5EF4-FFF2-40B4-BE49-F238E27FC236}">
                <a16:creationId xmlns:a16="http://schemas.microsoft.com/office/drawing/2014/main" id="{66CEAEF8-C1D6-42ED-A234-37BFA4A8E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4A65191-EC66-4CDE-AB0A-40BFEAEE0B9E}" type="slidenum">
              <a:rPr lang="fr-FR" altLang="fr-FR" sz="1200" smtClean="0"/>
              <a:pPr/>
              <a:t>21</a:t>
            </a:fld>
            <a:endParaRPr lang="fr-FR" altLang="fr-FR" sz="1200" dirty="0"/>
          </a:p>
        </p:txBody>
      </p:sp>
      <p:sp>
        <p:nvSpPr>
          <p:cNvPr id="398338" name="Text Box 2">
            <a:extLst>
              <a:ext uri="{FF2B5EF4-FFF2-40B4-BE49-F238E27FC236}">
                <a16:creationId xmlns:a16="http://schemas.microsoft.com/office/drawing/2014/main" id="{7933A2AA-9F86-463F-A0C0-786A1D228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63" y="1196975"/>
            <a:ext cx="8820150" cy="19304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FF00"/>
                </a:highlight>
              </a:rPr>
              <a:t>public </a:t>
            </a:r>
            <a:r>
              <a:rPr lang="fr-FR" altLang="fr-FR" dirty="0" err="1">
                <a:highlight>
                  <a:srgbClr val="FFFF00"/>
                </a:highlight>
              </a:rPr>
              <a:t>void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b="1" i="1" dirty="0" err="1">
                <a:solidFill>
                  <a:schemeClr val="accent2"/>
                </a:solidFill>
                <a:highlight>
                  <a:srgbClr val="FFFF00"/>
                </a:highlight>
              </a:rPr>
              <a:t>methode_ok</a:t>
            </a:r>
            <a:r>
              <a:rPr lang="fr-FR" altLang="fr-FR" dirty="0">
                <a:highlight>
                  <a:srgbClr val="FFFF00"/>
                </a:highlight>
              </a:rPr>
              <a:t>(</a:t>
            </a:r>
            <a:r>
              <a:rPr lang="fr-FR" altLang="fr-FR" dirty="0" err="1">
                <a:highlight>
                  <a:srgbClr val="FFFF00"/>
                </a:highlight>
              </a:rPr>
              <a:t>View</a:t>
            </a:r>
            <a:r>
              <a:rPr lang="fr-FR" altLang="fr-FR" dirty="0">
                <a:highlight>
                  <a:srgbClr val="FFFF00"/>
                </a:highlight>
              </a:rPr>
              <a:t> v)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	String msg = "</a:t>
            </a:r>
            <a:r>
              <a:rPr lang="fr-FR" altLang="fr-FR" dirty="0" err="1"/>
              <a:t>Aieeeeeeeeee</a:t>
            </a:r>
            <a:r>
              <a:rPr lang="fr-FR" altLang="fr-FR" dirty="0"/>
              <a:t>";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	</a:t>
            </a:r>
            <a:r>
              <a:rPr lang="fr-FR" altLang="fr-FR" b="1" dirty="0" err="1">
                <a:solidFill>
                  <a:srgbClr val="0000FF"/>
                </a:solidFill>
              </a:rPr>
              <a:t>Toast</a:t>
            </a:r>
            <a:r>
              <a:rPr lang="fr-FR" altLang="fr-FR" dirty="0" err="1"/>
              <a:t>.</a:t>
            </a:r>
            <a:r>
              <a:rPr lang="fr-FR" altLang="fr-FR" b="1" dirty="0" err="1"/>
              <a:t>makeText</a:t>
            </a:r>
            <a:r>
              <a:rPr lang="fr-FR" altLang="fr-FR" dirty="0"/>
              <a:t>(</a:t>
            </a:r>
            <a:r>
              <a:rPr lang="fr-FR" altLang="fr-FR" dirty="0" err="1"/>
              <a:t>this,msg,Toast.LENGTH_LONG</a:t>
            </a:r>
            <a:r>
              <a:rPr lang="fr-FR" altLang="fr-FR" dirty="0"/>
              <a:t>).</a:t>
            </a:r>
            <a:r>
              <a:rPr lang="fr-FR" altLang="fr-FR" b="1" dirty="0"/>
              <a:t>show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}</a:t>
            </a:r>
          </a:p>
        </p:txBody>
      </p:sp>
      <p:sp>
        <p:nvSpPr>
          <p:cNvPr id="398339" name="Text Box 3">
            <a:extLst>
              <a:ext uri="{FF2B5EF4-FFF2-40B4-BE49-F238E27FC236}">
                <a16:creationId xmlns:a16="http://schemas.microsoft.com/office/drawing/2014/main" id="{5CE12016-1F95-441B-B131-0F34CD7F9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141663"/>
            <a:ext cx="8713787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la classe </a:t>
            </a:r>
            <a:r>
              <a:rPr lang="fr-FR" altLang="fr-FR" b="1" dirty="0"/>
              <a:t>Toast</a:t>
            </a:r>
            <a:r>
              <a:rPr lang="fr-FR" altLang="fr-FR" dirty="0"/>
              <a:t> (package </a:t>
            </a:r>
            <a:r>
              <a:rPr lang="fr-FR" altLang="fr-FR" dirty="0" err="1"/>
              <a:t>android.widget</a:t>
            </a:r>
            <a:r>
              <a:rPr lang="fr-FR" altLang="fr-FR" dirty="0"/>
              <a:t>) étant une simple vue destinée à délivrer un petit message à l'utilisateur.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Sa méthode polymorphe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static Toast </a:t>
            </a:r>
            <a:r>
              <a:rPr lang="en-GB" altLang="fr-FR" b="1" dirty="0" err="1"/>
              <a:t>makeText</a:t>
            </a:r>
            <a:r>
              <a:rPr lang="en-GB" altLang="fr-FR" dirty="0"/>
              <a:t> (Context </a:t>
            </a:r>
            <a:r>
              <a:rPr lang="en-GB" altLang="fr-FR" dirty="0" err="1"/>
              <a:t>context</a:t>
            </a:r>
            <a:r>
              <a:rPr lang="en-GB" altLang="fr-FR" dirty="0"/>
              <a:t>, int </a:t>
            </a:r>
            <a:r>
              <a:rPr lang="en-GB" altLang="fr-FR" dirty="0" err="1"/>
              <a:t>resId</a:t>
            </a:r>
            <a:r>
              <a:rPr lang="en-GB" altLang="fr-FR" dirty="0"/>
              <a:t>, int duration)</a:t>
            </a:r>
            <a:br>
              <a:rPr lang="en-GB" altLang="fr-FR" dirty="0"/>
            </a:br>
            <a:r>
              <a:rPr lang="en-GB" altLang="fr-FR" dirty="0"/>
              <a:t>public static Toast </a:t>
            </a:r>
            <a:r>
              <a:rPr lang="en-GB" altLang="fr-FR" b="1" dirty="0" err="1"/>
              <a:t>makeText</a:t>
            </a:r>
            <a:r>
              <a:rPr lang="en-GB" altLang="fr-FR" dirty="0"/>
              <a:t> (Context </a:t>
            </a:r>
            <a:r>
              <a:rPr lang="en-GB" altLang="fr-FR" dirty="0" err="1"/>
              <a:t>context</a:t>
            </a:r>
            <a:r>
              <a:rPr lang="en-GB" altLang="fr-FR" dirty="0"/>
              <a:t>, </a:t>
            </a:r>
            <a:r>
              <a:rPr lang="en-GB" altLang="fr-FR" dirty="0" err="1"/>
              <a:t>CharSequence</a:t>
            </a:r>
            <a:r>
              <a:rPr lang="en-GB" altLang="fr-FR" dirty="0"/>
              <a:t> text, int duration)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construit un Toast standard avec une simple </a:t>
            </a:r>
            <a:r>
              <a:rPr lang="fr-FR" altLang="fr-FR" dirty="0" err="1"/>
              <a:t>TextView</a:t>
            </a:r>
            <a:r>
              <a:rPr lang="fr-FR" altLang="fr-FR" dirty="0"/>
              <a:t> ou chaîne de caractères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pendant un temps long ou court (configurable) fixé par :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10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static final int LENGTH_LONG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static final int LENGTH_SHORT</a:t>
            </a:r>
            <a:endParaRPr lang="fr-FR" altLang="fr-FR" dirty="0"/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6C70249E-F871-4A9D-AD15-ADB0B2751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(15/20)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970C563-13F1-48C5-9004-C21E123966A7}"/>
              </a:ext>
            </a:extLst>
          </p:cNvPr>
          <p:cNvSpPr txBox="1"/>
          <p:nvPr/>
        </p:nvSpPr>
        <p:spPr>
          <a:xfrm>
            <a:off x="1187450" y="2601838"/>
            <a:ext cx="705695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/>
              <a:t>this</a:t>
            </a:r>
            <a:r>
              <a:rPr lang="fr-FR" sz="1800" dirty="0"/>
              <a:t>: (paramètre contexte) référence sur l’objet principale sur lequel on 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8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8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98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8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8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Espace réservé du pied de page 3">
            <a:extLst>
              <a:ext uri="{FF2B5EF4-FFF2-40B4-BE49-F238E27FC236}">
                <a16:creationId xmlns:a16="http://schemas.microsoft.com/office/drawing/2014/main" id="{89082884-6189-4BB2-8FB5-A114C263BF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F20053D-06CF-4B89-A4A5-48A431E991C8}" type="slidenum">
              <a:rPr lang="fr-FR" altLang="fr-FR" sz="1200" smtClean="0"/>
              <a:pPr/>
              <a:t>22</a:t>
            </a:fld>
            <a:endParaRPr lang="fr-FR" altLang="fr-FR" sz="1200" dirty="0"/>
          </a:p>
        </p:txBody>
      </p:sp>
      <p:sp>
        <p:nvSpPr>
          <p:cNvPr id="28675" name="Text Box 2">
            <a:extLst>
              <a:ext uri="{FF2B5EF4-FFF2-40B4-BE49-F238E27FC236}">
                <a16:creationId xmlns:a16="http://schemas.microsoft.com/office/drawing/2014/main" id="{A7F1BCC3-4B21-4245-B579-9027E6454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52513"/>
            <a:ext cx="5113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 dirty="0">
                <a:solidFill>
                  <a:srgbClr val="FF0000"/>
                </a:solidFill>
              </a:rPr>
              <a:t>b) gestion au moyen d'un </a:t>
            </a:r>
            <a:r>
              <a:rPr lang="fr-BE" altLang="fr-FR" b="1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listener</a:t>
            </a:r>
            <a:r>
              <a:rPr lang="fr-BE" altLang="fr-FR" b="1" u="sng" dirty="0">
                <a:solidFill>
                  <a:srgbClr val="FF0000"/>
                </a:solidFill>
                <a:highlight>
                  <a:srgbClr val="FFFF00"/>
                </a:highlight>
              </a:rPr>
              <a:t> explicite</a:t>
            </a:r>
            <a:endParaRPr lang="fr-FR" altLang="fr-FR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99363" name="Text Box 3">
            <a:extLst>
              <a:ext uri="{FF2B5EF4-FFF2-40B4-BE49-F238E27FC236}">
                <a16:creationId xmlns:a16="http://schemas.microsoft.com/office/drawing/2014/main" id="{18ED738C-CFCE-44B5-B1EC-7673F6833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390650"/>
            <a:ext cx="8820150" cy="54673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basics.gui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android.app.Activity</a:t>
            </a:r>
            <a:r>
              <a:rPr lang="fr-FR" altLang="fr-FR" dirty="0"/>
              <a:t>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public class </a:t>
            </a:r>
            <a:r>
              <a:rPr lang="fr-FR" altLang="fr-FR" b="1" i="1" dirty="0" err="1"/>
              <a:t>OkHandler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/>
              <a:t>Activity</a:t>
            </a:r>
            <a:r>
              <a:rPr lang="fr-FR" altLang="fr-FR" dirty="0"/>
              <a:t> </a:t>
            </a:r>
            <a:r>
              <a:rPr lang="fr-FR" altLang="fr-FR" dirty="0" err="1"/>
              <a:t>implements</a:t>
            </a:r>
            <a:r>
              <a:rPr lang="fr-FR" altLang="fr-FR" dirty="0"/>
              <a:t> </a:t>
            </a:r>
            <a:r>
              <a:rPr lang="fr-FR" altLang="fr-FR" b="1" dirty="0" err="1"/>
              <a:t>OnClickListener</a:t>
            </a:r>
            <a:endParaRPr lang="fr-FR" altLang="fr-FR" b="1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super.onCreate</a:t>
            </a:r>
            <a:r>
              <a:rPr lang="fr-FR" altLang="fr-FR" dirty="0"/>
              <a:t>(</a:t>
            </a:r>
            <a:r>
              <a:rPr lang="fr-FR" altLang="fr-FR" dirty="0" err="1"/>
              <a:t>savedInstanceState</a:t>
            </a:r>
            <a:r>
              <a:rPr lang="fr-FR" altLang="fr-FR" dirty="0"/>
              <a:t>); </a:t>
            </a:r>
            <a:r>
              <a:rPr lang="fr-FR" altLang="fr-FR" dirty="0" err="1"/>
              <a:t>setContentView</a:t>
            </a:r>
            <a:r>
              <a:rPr lang="fr-FR" altLang="fr-FR" dirty="0"/>
              <a:t>(</a:t>
            </a:r>
            <a:r>
              <a:rPr lang="fr-FR" altLang="fr-FR" dirty="0" err="1"/>
              <a:t>R.layout.main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600" dirty="0"/>
              <a:t>        </a:t>
            </a:r>
            <a:r>
              <a:rPr lang="fr-FR" altLang="fr-FR" dirty="0"/>
              <a:t>     </a:t>
            </a:r>
            <a:r>
              <a:rPr lang="fr-FR" altLang="fr-FR" b="1" dirty="0"/>
              <a:t>Button</a:t>
            </a:r>
            <a:r>
              <a:rPr lang="fr-FR" altLang="fr-FR" dirty="0"/>
              <a:t> </a:t>
            </a:r>
            <a:r>
              <a:rPr lang="fr-FR" altLang="fr-FR" b="1" dirty="0">
                <a:solidFill>
                  <a:srgbClr val="FF0000"/>
                </a:solidFill>
              </a:rPr>
              <a:t>b </a:t>
            </a:r>
            <a:r>
              <a:rPr lang="fr-FR" altLang="fr-FR" dirty="0"/>
              <a:t>= (Button) </a:t>
            </a:r>
            <a:r>
              <a:rPr lang="fr-FR" altLang="fr-FR" dirty="0" err="1"/>
              <a:t>this.</a:t>
            </a:r>
            <a:r>
              <a:rPr lang="fr-FR" altLang="fr-FR" b="1" dirty="0" err="1">
                <a:solidFill>
                  <a:srgbClr val="FF0000"/>
                </a:solidFill>
              </a:rPr>
              <a:t>findViewById</a:t>
            </a:r>
            <a:r>
              <a:rPr lang="fr-FR" altLang="fr-FR" dirty="0"/>
              <a:t>(</a:t>
            </a:r>
            <a:r>
              <a:rPr lang="fr-FR" altLang="fr-FR" dirty="0" err="1"/>
              <a:t>R.id.bouton_annuler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b="1" dirty="0" err="1">
                <a:solidFill>
                  <a:srgbClr val="FF0000"/>
                </a:solidFill>
              </a:rPr>
              <a:t>b</a:t>
            </a:r>
            <a:r>
              <a:rPr lang="fr-FR" altLang="fr-FR" dirty="0" err="1"/>
              <a:t>.</a:t>
            </a:r>
            <a:r>
              <a:rPr lang="fr-FR" altLang="fr-FR" b="1" dirty="0" err="1"/>
              <a:t>setOnClickListener</a:t>
            </a:r>
            <a:r>
              <a:rPr lang="fr-FR" altLang="fr-FR" dirty="0"/>
              <a:t>(</a:t>
            </a:r>
            <a:r>
              <a:rPr lang="fr-FR" altLang="fr-FR" dirty="0" err="1"/>
              <a:t>this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}…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onClick</a:t>
            </a:r>
            <a:r>
              <a:rPr lang="fr-FR" altLang="fr-FR" b="1" dirty="0"/>
              <a:t>(</a:t>
            </a:r>
            <a:r>
              <a:rPr lang="fr-FR" altLang="fr-FR" b="1" dirty="0" err="1"/>
              <a:t>View</a:t>
            </a:r>
            <a:r>
              <a:rPr lang="fr-FR" altLang="fr-FR" dirty="0"/>
              <a:t> v)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	if (v == </a:t>
            </a:r>
            <a:r>
              <a:rPr lang="fr-FR" altLang="fr-FR" dirty="0" err="1"/>
              <a:t>this.</a:t>
            </a:r>
            <a:r>
              <a:rPr lang="fr-FR" altLang="fr-FR" b="1" dirty="0" err="1">
                <a:solidFill>
                  <a:srgbClr val="FF0000"/>
                </a:solidFill>
              </a:rPr>
              <a:t>findViewById</a:t>
            </a:r>
            <a:r>
              <a:rPr lang="fr-FR" altLang="fr-FR" dirty="0"/>
              <a:t>(</a:t>
            </a:r>
            <a:r>
              <a:rPr lang="fr-FR" altLang="fr-FR" dirty="0" err="1"/>
              <a:t>R.id.bouton_annuler</a:t>
            </a:r>
            <a:r>
              <a:rPr lang="fr-FR" altLang="fr-FR" dirty="0"/>
              <a:t>))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{   	String msg = "</a:t>
            </a:r>
            <a:r>
              <a:rPr lang="fr-FR" altLang="fr-FR" dirty="0" err="1"/>
              <a:t>Ouîeeeeeeee</a:t>
            </a:r>
            <a:r>
              <a:rPr lang="fr-FR" altLang="fr-FR" dirty="0"/>
              <a:t>";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  	</a:t>
            </a:r>
            <a:r>
              <a:rPr lang="fr-FR" altLang="fr-FR" b="1" dirty="0" err="1">
                <a:solidFill>
                  <a:srgbClr val="0000FF"/>
                </a:solidFill>
              </a:rPr>
              <a:t>Toast.</a:t>
            </a:r>
            <a:r>
              <a:rPr lang="fr-FR" altLang="fr-FR" b="1" dirty="0" err="1"/>
              <a:t>makeText</a:t>
            </a:r>
            <a:r>
              <a:rPr lang="fr-FR" altLang="fr-FR" dirty="0"/>
              <a:t>(</a:t>
            </a:r>
            <a:r>
              <a:rPr lang="fr-FR" altLang="fr-FR" dirty="0" err="1"/>
              <a:t>this,msg,Toast.LENGTH_LONG</a:t>
            </a:r>
            <a:r>
              <a:rPr lang="fr-FR" altLang="fr-FR" dirty="0"/>
              <a:t>).</a:t>
            </a:r>
            <a:r>
              <a:rPr lang="fr-FR" altLang="fr-FR" b="1" dirty="0"/>
              <a:t>show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}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}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FF627CEE-9FFC-4B71-BC0F-A27818E7F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(16/20)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99366" name="Oval 6">
            <a:extLst>
              <a:ext uri="{FF2B5EF4-FFF2-40B4-BE49-F238E27FC236}">
                <a16:creationId xmlns:a16="http://schemas.microsoft.com/office/drawing/2014/main" id="{20E3EBA7-7F1A-412B-A513-FC0882122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644900"/>
            <a:ext cx="4319587" cy="576263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99367" name="Oval 7">
            <a:extLst>
              <a:ext uri="{FF2B5EF4-FFF2-40B4-BE49-F238E27FC236}">
                <a16:creationId xmlns:a16="http://schemas.microsoft.com/office/drawing/2014/main" id="{1148FA6E-DB89-4D20-B5ED-1BA50FED7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868863"/>
            <a:ext cx="4319588" cy="5762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BD5A7A-84B7-4EA0-BEE9-2F31B361A32E}"/>
              </a:ext>
            </a:extLst>
          </p:cNvPr>
          <p:cNvSpPr txBox="1"/>
          <p:nvPr/>
        </p:nvSpPr>
        <p:spPr>
          <a:xfrm>
            <a:off x="3564360" y="1516121"/>
            <a:ext cx="5327228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1800" dirty="0"/>
              <a:t>Idem java classique: </a:t>
            </a:r>
            <a:r>
              <a:rPr lang="fr-FR" sz="1800" dirty="0" err="1"/>
              <a:t>ActionListener</a:t>
            </a:r>
            <a:r>
              <a:rPr lang="fr-FR" sz="1800" dirty="0"/>
              <a:t> et </a:t>
            </a:r>
            <a:r>
              <a:rPr lang="fr-FR" sz="1800" dirty="0" err="1"/>
              <a:t>ActionPerform</a:t>
            </a:r>
            <a:r>
              <a:rPr lang="fr-FR" sz="1800" dirty="0"/>
              <a:t> , </a:t>
            </a:r>
          </a:p>
          <a:p>
            <a:r>
              <a:rPr lang="fr-FR" sz="1800" dirty="0"/>
              <a:t>on a simplement changer les noms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AA31049-7D9D-4F82-8AC8-4CA848A2FFDD}"/>
              </a:ext>
            </a:extLst>
          </p:cNvPr>
          <p:cNvSpPr txBox="1"/>
          <p:nvPr/>
        </p:nvSpPr>
        <p:spPr>
          <a:xfrm>
            <a:off x="3707904" y="4155799"/>
            <a:ext cx="4733988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1800" dirty="0"/>
              <a:t>Enregistrement sur le composant </a:t>
            </a:r>
          </a:p>
          <a:p>
            <a:r>
              <a:rPr lang="fr-FR" sz="1800" dirty="0"/>
              <a:t>qu’on veut surveiller =&gt; il faut donc la référence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73998A-628D-482A-A467-4FCBE3848CFB}"/>
              </a:ext>
            </a:extLst>
          </p:cNvPr>
          <p:cNvSpPr txBox="1"/>
          <p:nvPr/>
        </p:nvSpPr>
        <p:spPr>
          <a:xfrm>
            <a:off x="1403648" y="5847515"/>
            <a:ext cx="729472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 err="1"/>
              <a:t>FindViewById</a:t>
            </a:r>
            <a:r>
              <a:rPr lang="fr-FR" sz="1800" dirty="0"/>
              <a:t>   =&gt; Classe R  =&gt; sous classe Id =&gt; identifiant du bouton = &gt; dans le fichier XML (propriétés du bouton) =&gt; on instancie un objet de la classe </a:t>
            </a:r>
            <a:r>
              <a:rPr lang="fr-FR" sz="1800" dirty="0" err="1"/>
              <a:t>button</a:t>
            </a:r>
            <a:r>
              <a:rPr lang="fr-FR" sz="1800" dirty="0"/>
              <a:t> (fille de </a:t>
            </a:r>
            <a:r>
              <a:rPr lang="fr-FR" sz="1800" dirty="0" err="1"/>
              <a:t>View</a:t>
            </a:r>
            <a:r>
              <a:rPr lang="fr-FR" sz="1800" dirty="0"/>
              <a:t>) =&gt; on a la référence du bouton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3" grpId="0" animBg="1"/>
      <p:bldP spid="3" grpId="0" animBg="1"/>
      <p:bldP spid="4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ce réservé du pied de page 3">
            <a:extLst>
              <a:ext uri="{FF2B5EF4-FFF2-40B4-BE49-F238E27FC236}">
                <a16:creationId xmlns:a16="http://schemas.microsoft.com/office/drawing/2014/main" id="{AD850DAD-FBC3-4589-BC28-84742BAAE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E48760F-300C-4DF9-95B6-C599026E7BD0}" type="slidenum">
              <a:rPr lang="fr-FR" altLang="fr-FR" sz="1200" smtClean="0"/>
              <a:pPr/>
              <a:t>23</a:t>
            </a:fld>
            <a:endParaRPr lang="fr-FR" altLang="fr-FR" sz="1200" dirty="0"/>
          </a:p>
        </p:txBody>
      </p:sp>
      <p:sp>
        <p:nvSpPr>
          <p:cNvPr id="400387" name="Text Box 3">
            <a:extLst>
              <a:ext uri="{FF2B5EF4-FFF2-40B4-BE49-F238E27FC236}">
                <a16:creationId xmlns:a16="http://schemas.microsoft.com/office/drawing/2014/main" id="{B163A21C-A502-43A5-8416-752687499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17638"/>
            <a:ext cx="8820150" cy="54673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08688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basics.gui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android.app.Activity</a:t>
            </a:r>
            <a:r>
              <a:rPr lang="fr-FR" altLang="fr-FR" dirty="0"/>
              <a:t>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public class </a:t>
            </a:r>
            <a:r>
              <a:rPr lang="fr-FR" altLang="fr-FR" b="1" i="1" dirty="0" err="1"/>
              <a:t>OkHandler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/>
              <a:t>Activity</a:t>
            </a:r>
            <a:r>
              <a:rPr lang="fr-FR" altLang="fr-FR" dirty="0"/>
              <a:t> </a:t>
            </a:r>
            <a:r>
              <a:rPr lang="fr-FR" altLang="fr-FR" b="1" strike="sngStrike" dirty="0">
                <a:solidFill>
                  <a:srgbClr val="0000FF"/>
                </a:solidFill>
                <a:highlight>
                  <a:srgbClr val="FFFF00"/>
                </a:highlight>
              </a:rPr>
              <a:t>//</a:t>
            </a:r>
            <a:r>
              <a:rPr lang="fr-FR" altLang="fr-FR" strike="sngStrike" dirty="0">
                <a:highlight>
                  <a:srgbClr val="FFFF00"/>
                </a:highlight>
              </a:rPr>
              <a:t> </a:t>
            </a:r>
            <a:r>
              <a:rPr lang="fr-FR" altLang="fr-FR" strike="sngStrike" dirty="0" err="1">
                <a:highlight>
                  <a:srgbClr val="FFFF00"/>
                </a:highlight>
              </a:rPr>
              <a:t>implements</a:t>
            </a:r>
            <a:r>
              <a:rPr lang="fr-FR" altLang="fr-FR" strike="sngStrike" dirty="0">
                <a:highlight>
                  <a:srgbClr val="FFFF00"/>
                </a:highlight>
              </a:rPr>
              <a:t> </a:t>
            </a:r>
            <a:r>
              <a:rPr lang="fr-FR" altLang="fr-FR" b="1" strike="sngStrike" dirty="0" err="1">
                <a:highlight>
                  <a:srgbClr val="FFFF00"/>
                </a:highlight>
              </a:rPr>
              <a:t>OnClickListener</a:t>
            </a:r>
            <a:endParaRPr lang="fr-FR" altLang="fr-FR" b="1" strike="sngStrike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{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b="1" dirty="0"/>
              <a:t>        Button</a:t>
            </a:r>
            <a:r>
              <a:rPr lang="en-GB" altLang="fr-FR" dirty="0"/>
              <a:t> </a:t>
            </a:r>
            <a:r>
              <a:rPr lang="en-GB" altLang="fr-FR" b="1" dirty="0" err="1">
                <a:solidFill>
                  <a:srgbClr val="FF0000"/>
                </a:solidFill>
              </a:rPr>
              <a:t>bfin</a:t>
            </a:r>
            <a:r>
              <a:rPr lang="en-GB" altLang="fr-FR" dirty="0"/>
              <a:t> = (Button) </a:t>
            </a:r>
            <a:r>
              <a:rPr lang="en-GB" altLang="fr-FR" dirty="0" err="1"/>
              <a:t>this.</a:t>
            </a:r>
            <a:r>
              <a:rPr lang="en-GB" altLang="fr-FR" b="1" dirty="0" err="1"/>
              <a:t>findViewById</a:t>
            </a:r>
            <a:r>
              <a:rPr lang="en-GB" altLang="fr-FR" dirty="0"/>
              <a:t>(</a:t>
            </a:r>
            <a:r>
              <a:rPr lang="en-GB" altLang="fr-FR" dirty="0" err="1"/>
              <a:t>R.id.bouton_assez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de-DE" altLang="fr-FR" dirty="0" err="1"/>
              <a:t>bfin.</a:t>
            </a:r>
            <a:r>
              <a:rPr lang="de-DE" altLang="fr-FR" b="1" dirty="0" err="1"/>
              <a:t>setOnClickListener</a:t>
            </a:r>
            <a:r>
              <a:rPr lang="de-DE" altLang="fr-FR" dirty="0"/>
              <a:t>(</a:t>
            </a:r>
            <a:r>
              <a:rPr lang="de-DE" altLang="fr-FR" dirty="0" err="1"/>
              <a:t>new</a:t>
            </a:r>
            <a:r>
              <a:rPr lang="de-DE" altLang="fr-FR" dirty="0"/>
              <a:t> </a:t>
            </a:r>
            <a:r>
              <a:rPr lang="de-DE" altLang="fr-FR" b="1" dirty="0" err="1">
                <a:solidFill>
                  <a:srgbClr val="0000FF"/>
                </a:solidFill>
              </a:rPr>
              <a:t>View.OnClickListener</a:t>
            </a:r>
            <a:r>
              <a:rPr lang="de-DE" altLang="fr-FR" dirty="0"/>
              <a:t>()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de-DE" altLang="fr-FR" dirty="0"/>
              <a:t>          </a:t>
            </a:r>
            <a:r>
              <a:rPr lang="en-GB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public void </a:t>
            </a:r>
            <a:r>
              <a:rPr lang="en-GB" altLang="fr-FR" dirty="0" err="1"/>
              <a:t>onClick</a:t>
            </a:r>
            <a:r>
              <a:rPr lang="en-GB" altLang="fr-FR" dirty="0"/>
              <a:t>(View v)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{ // </a:t>
            </a:r>
            <a:r>
              <a:rPr lang="en-GB" altLang="fr-FR" dirty="0" err="1"/>
              <a:t>Toast.makeText</a:t>
            </a:r>
            <a:r>
              <a:rPr lang="en-GB" altLang="fr-FR" dirty="0"/>
              <a:t>(</a:t>
            </a:r>
            <a:r>
              <a:rPr lang="en-GB" altLang="fr-FR" b="1" dirty="0">
                <a:solidFill>
                  <a:srgbClr val="FF0000"/>
                </a:solidFill>
              </a:rPr>
              <a:t>this</a:t>
            </a:r>
            <a:r>
              <a:rPr lang="en-GB" altLang="fr-FR" dirty="0"/>
              <a:t>,"</a:t>
            </a:r>
            <a:r>
              <a:rPr lang="en-GB" altLang="fr-FR" dirty="0" err="1"/>
              <a:t>Rahhhhhhhhhhhhhhh</a:t>
            </a:r>
            <a:r>
              <a:rPr lang="en-GB" altLang="fr-FR" dirty="0"/>
              <a:t>", ..).show();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// </a:t>
            </a:r>
            <a:r>
              <a:rPr lang="en-GB" altLang="fr-FR" b="1" u="sng" dirty="0"/>
              <a:t>this is </a:t>
            </a:r>
            <a:r>
              <a:rPr lang="en-GB" altLang="fr-FR" b="1" u="sng" dirty="0" err="1"/>
              <a:t>refering</a:t>
            </a:r>
            <a:r>
              <a:rPr lang="en-GB" altLang="fr-FR" b="1" u="sng" dirty="0"/>
              <a:t> to the </a:t>
            </a:r>
            <a:r>
              <a:rPr lang="en-GB" altLang="fr-FR" b="1" u="sng" dirty="0" err="1"/>
              <a:t>View.OnClickListener</a:t>
            </a:r>
            <a:r>
              <a:rPr lang="en-GB" altLang="fr-FR" b="1" u="sng" dirty="0"/>
              <a:t> instead of the Activity</a:t>
            </a:r>
            <a:endParaRPr lang="en-GB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</a:t>
            </a:r>
            <a:r>
              <a:rPr lang="en-GB" altLang="fr-FR" b="1" dirty="0" err="1">
                <a:solidFill>
                  <a:srgbClr val="0000FF"/>
                </a:solidFill>
              </a:rPr>
              <a:t>Toast</a:t>
            </a:r>
            <a:r>
              <a:rPr lang="en-GB" altLang="fr-FR" dirty="0" err="1"/>
              <a:t>.makeText</a:t>
            </a:r>
            <a:r>
              <a:rPr lang="en-GB" altLang="fr-FR" dirty="0"/>
              <a:t>(</a:t>
            </a:r>
            <a:r>
              <a:rPr lang="en-GB" altLang="fr-FR" b="1" dirty="0">
                <a:solidFill>
                  <a:srgbClr val="FF0000"/>
                </a:solidFill>
              </a:rPr>
              <a:t>OkHandler.this</a:t>
            </a:r>
            <a:r>
              <a:rPr lang="en-GB" altLang="fr-FR" dirty="0"/>
              <a:t>,"</a:t>
            </a:r>
            <a:r>
              <a:rPr lang="en-GB" altLang="fr-FR" dirty="0" err="1"/>
              <a:t>Rahhhhhhhhhhhhhhh</a:t>
            </a:r>
            <a:r>
              <a:rPr lang="en-GB" altLang="fr-FR" dirty="0"/>
              <a:t>",  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       </a:t>
            </a:r>
            <a:r>
              <a:rPr lang="en-GB" altLang="fr-FR" dirty="0" err="1"/>
              <a:t>Toast.LENGTH_LONG</a:t>
            </a:r>
            <a:r>
              <a:rPr lang="en-GB" altLang="fr-FR" dirty="0"/>
              <a:t>).show();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});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} …</a:t>
            </a:r>
            <a:r>
              <a:rPr lang="fr-FR" altLang="fr-FR" dirty="0"/>
              <a:t>}</a:t>
            </a:r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E0960D51-7AD6-4044-9116-8715EA659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16000"/>
            <a:ext cx="5113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 dirty="0">
                <a:solidFill>
                  <a:srgbClr val="FF0000"/>
                </a:solidFill>
              </a:rPr>
              <a:t>c) gestion au moyen d'un </a:t>
            </a:r>
            <a:r>
              <a:rPr lang="fr-BE" altLang="fr-FR" b="1" u="sng" dirty="0" err="1">
                <a:solidFill>
                  <a:srgbClr val="FF0000"/>
                </a:solidFill>
                <a:highlight>
                  <a:srgbClr val="FFFF00"/>
                </a:highlight>
              </a:rPr>
              <a:t>listener</a:t>
            </a:r>
            <a:r>
              <a:rPr lang="fr-BE" altLang="fr-FR" b="1" u="sng" dirty="0">
                <a:solidFill>
                  <a:srgbClr val="FF0000"/>
                </a:solidFill>
                <a:highlight>
                  <a:srgbClr val="FFFF00"/>
                </a:highlight>
              </a:rPr>
              <a:t> implicite</a:t>
            </a:r>
            <a:endParaRPr lang="fr-FR" altLang="fr-FR" b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3136C510-9610-43CB-A994-316C74EE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(17/20)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00390" name="Text Box 6">
            <a:extLst>
              <a:ext uri="{FF2B5EF4-FFF2-40B4-BE49-F238E27FC236}">
                <a16:creationId xmlns:a16="http://schemas.microsoft.com/office/drawing/2014/main" id="{C1D73810-FE07-4CAD-A050-C15E8BC0E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237288"/>
            <a:ext cx="5903913" cy="406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i="1"/>
              <a:t>Et il faut vraiment confectionner un tel GUI à la main ?</a:t>
            </a:r>
          </a:p>
        </p:txBody>
      </p:sp>
      <p:sp>
        <p:nvSpPr>
          <p:cNvPr id="400392" name="Oval 8">
            <a:extLst>
              <a:ext uri="{FF2B5EF4-FFF2-40B4-BE49-F238E27FC236}">
                <a16:creationId xmlns:a16="http://schemas.microsoft.com/office/drawing/2014/main" id="{76B920CE-A5C8-4573-AEB0-5B72D9F7E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3644900"/>
            <a:ext cx="3527425" cy="576263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4FFFC2-0CD8-4C68-AE89-5562F28BCED7}"/>
              </a:ext>
            </a:extLst>
          </p:cNvPr>
          <p:cNvSpPr txBox="1"/>
          <p:nvPr/>
        </p:nvSpPr>
        <p:spPr>
          <a:xfrm>
            <a:off x="3272853" y="1466830"/>
            <a:ext cx="569175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On utilise un </a:t>
            </a:r>
            <a:r>
              <a:rPr lang="fr-FR" sz="1800" dirty="0" err="1"/>
              <a:t>setOnClickListerner</a:t>
            </a:r>
            <a:r>
              <a:rPr lang="fr-FR" sz="1800" dirty="0"/>
              <a:t>, on crée un </a:t>
            </a:r>
            <a:r>
              <a:rPr lang="fr-FR" sz="1800" dirty="0" err="1"/>
              <a:t>onClickListener</a:t>
            </a:r>
            <a:r>
              <a:rPr lang="fr-FR" sz="1800" dirty="0"/>
              <a:t> juste au moment où on en a besoin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F320DC-A796-4732-B66D-FF3D1FE9843C}"/>
              </a:ext>
            </a:extLst>
          </p:cNvPr>
          <p:cNvSpPr txBox="1"/>
          <p:nvPr/>
        </p:nvSpPr>
        <p:spPr>
          <a:xfrm>
            <a:off x="2787100" y="2204864"/>
            <a:ext cx="604879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On instancie une classe  (=</a:t>
            </a:r>
            <a:r>
              <a:rPr lang="fr-FR" sz="1800" dirty="0" err="1"/>
              <a:t>View</a:t>
            </a:r>
            <a:r>
              <a:rPr lang="fr-FR" sz="1800" dirty="0"/>
              <a:t>) dans laquelle  se trouve l’interface </a:t>
            </a:r>
            <a:r>
              <a:rPr lang="fr-FR" sz="1800" dirty="0" err="1"/>
              <a:t>onClickListener</a:t>
            </a:r>
            <a:r>
              <a:rPr lang="fr-FR" sz="1800" dirty="0"/>
              <a:t> qui doit juste définir la seule méthode </a:t>
            </a:r>
            <a:r>
              <a:rPr lang="fr-FR" sz="1800" dirty="0" err="1"/>
              <a:t>onClick</a:t>
            </a:r>
            <a:r>
              <a:rPr lang="fr-FR" sz="1800" dirty="0"/>
              <a:t> =&gt; Classe qui n’a pas de nom =&gt; </a:t>
            </a:r>
            <a:r>
              <a:rPr lang="fr-FR" sz="1800" dirty="0" err="1"/>
              <a:t>nom$x.class</a:t>
            </a:r>
            <a:r>
              <a:rPr lang="fr-FR" sz="1800" dirty="0"/>
              <a:t>  </a:t>
            </a:r>
            <a:r>
              <a:rPr lang="fr-FR" sz="1800" dirty="0" err="1"/>
              <a:t>OkHandler$x.class</a:t>
            </a:r>
            <a:r>
              <a:rPr lang="fr-FR" sz="1800" dirty="0"/>
              <a:t>. Une fois la classe définie, on l’instancie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 animBg="1"/>
      <p:bldP spid="400390" grpId="0" animBg="1"/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Espace réservé du pied de page 2">
            <a:extLst>
              <a:ext uri="{FF2B5EF4-FFF2-40B4-BE49-F238E27FC236}">
                <a16:creationId xmlns:a16="http://schemas.microsoft.com/office/drawing/2014/main" id="{CDFF26FB-4098-4048-94BA-F86DBEB20A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4CDD363-2CAC-4C47-A26F-5DF2979DC040}" type="slidenum">
              <a:rPr lang="fr-FR" altLang="fr-FR" sz="1200" smtClean="0"/>
              <a:pPr/>
              <a:t>24</a:t>
            </a:fld>
            <a:endParaRPr lang="fr-FR" altLang="fr-FR" sz="1200" dirty="0"/>
          </a:p>
        </p:txBody>
      </p:sp>
      <p:graphicFrame>
        <p:nvGraphicFramePr>
          <p:cNvPr id="30723" name="Object 4">
            <a:extLst>
              <a:ext uri="{FF2B5EF4-FFF2-40B4-BE49-F238E27FC236}">
                <a16:creationId xmlns:a16="http://schemas.microsoft.com/office/drawing/2014/main" id="{B3501446-4C0E-4EBD-8C1B-EF6F4BEB6D3A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107950" y="1773238"/>
          <a:ext cx="3249613" cy="489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25851" imgH="2901456" progId="">
                  <p:embed/>
                </p:oleObj>
              </mc:Choice>
              <mc:Fallback>
                <p:oleObj r:id="rId2" imgW="1925851" imgH="2901456" progId="">
                  <p:embed/>
                  <p:pic>
                    <p:nvPicPr>
                      <p:cNvPr id="30723" name="Object 4">
                        <a:extLst>
                          <a:ext uri="{FF2B5EF4-FFF2-40B4-BE49-F238E27FC236}">
                            <a16:creationId xmlns:a16="http://schemas.microsoft.com/office/drawing/2014/main" id="{B3501446-4C0E-4EBD-8C1B-EF6F4BEB6D3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773238"/>
                        <a:ext cx="3249613" cy="489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6">
            <a:extLst>
              <a:ext uri="{FF2B5EF4-FFF2-40B4-BE49-F238E27FC236}">
                <a16:creationId xmlns:a16="http://schemas.microsoft.com/office/drawing/2014/main" id="{BD34ABA2-7370-42A2-9DDE-AEA73EFFD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6. Intégrer des images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643079" name="Text Box 7">
            <a:extLst>
              <a:ext uri="{FF2B5EF4-FFF2-40B4-BE49-F238E27FC236}">
                <a16:creationId xmlns:a16="http://schemas.microsoft.com/office/drawing/2014/main" id="{FA0AA876-A716-4A55-A3F8-5EB4DE92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341438"/>
            <a:ext cx="5543550" cy="4978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&lt;?xml version="1.0" encoding="utf-8"?&gt;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&lt;</a:t>
            </a:r>
            <a:r>
              <a:rPr lang="en-US" altLang="fr-FR" dirty="0" err="1"/>
              <a:t>AbsoluteLayout</a:t>
            </a:r>
            <a:endParaRPr lang="en-US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="@+id/widget32"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&lt;</a:t>
            </a:r>
            <a:r>
              <a:rPr lang="en-US" altLang="fr-FR" dirty="0" err="1"/>
              <a:t>TextView</a:t>
            </a:r>
            <a:endParaRPr lang="en-US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="@+id/widget33"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>
                <a:highlight>
                  <a:srgbClr val="FFFF00"/>
                </a:highlight>
              </a:rPr>
              <a:t>android:background</a:t>
            </a:r>
            <a:r>
              <a:rPr lang="en-US" altLang="fr-FR" dirty="0">
                <a:highlight>
                  <a:srgbClr val="FFFF00"/>
                </a:highlight>
              </a:rPr>
              <a:t>="@color/yellow"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android:text</a:t>
            </a:r>
            <a:r>
              <a:rPr lang="en-US" altLang="fr-FR" dirty="0"/>
              <a:t>="Bonjour </a:t>
            </a:r>
            <a:r>
              <a:rPr lang="en-US" altLang="fr-FR" dirty="0" err="1"/>
              <a:t>jeune</a:t>
            </a:r>
            <a:r>
              <a:rPr lang="en-US" altLang="fr-FR" dirty="0"/>
              <a:t> </a:t>
            </a:r>
            <a:r>
              <a:rPr lang="en-US" altLang="fr-FR" dirty="0" err="1"/>
              <a:t>patricien</a:t>
            </a:r>
            <a:r>
              <a:rPr lang="en-US" altLang="fr-FR" dirty="0"/>
              <a:t> !"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android:textColor</a:t>
            </a:r>
            <a:r>
              <a:rPr lang="en-US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="@color/black"</a:t>
            </a:r>
            <a:r>
              <a:rPr lang="en-US" altLang="fr-FR" b="1" dirty="0">
                <a:highlight>
                  <a:srgbClr val="FFFF00"/>
                </a:highlight>
              </a:rPr>
              <a:t> </a:t>
            </a:r>
            <a:r>
              <a:rPr lang="en-US" altLang="fr-FR" b="1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&lt;</a:t>
            </a:r>
            <a:r>
              <a:rPr lang="en-US" altLang="fr-FR" dirty="0" err="1"/>
              <a:t>ImageView</a:t>
            </a:r>
            <a:endParaRPr lang="en-US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android:id</a:t>
            </a:r>
            <a:r>
              <a:rPr lang="en-US" altLang="fr-FR" dirty="0"/>
              <a:t>="@+id/widget43"…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android:src</a:t>
            </a:r>
            <a:r>
              <a:rPr lang="en-US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="@drawable/</a:t>
            </a:r>
            <a:r>
              <a:rPr lang="en-US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loi_normale</a:t>
            </a:r>
            <a:r>
              <a:rPr lang="en-US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android:layout_x</a:t>
            </a:r>
            <a:r>
              <a:rPr lang="en-US" altLang="fr-FR" dirty="0"/>
              <a:t>="60dp"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	</a:t>
            </a:r>
            <a:r>
              <a:rPr lang="en-US" altLang="fr-FR" dirty="0" err="1"/>
              <a:t>android:layout_y</a:t>
            </a:r>
            <a:r>
              <a:rPr lang="en-US" altLang="fr-FR" dirty="0"/>
              <a:t>="277dp"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dirty="0"/>
              <a:t>&lt;/</a:t>
            </a:r>
            <a:r>
              <a:rPr lang="en-US" altLang="fr-FR" dirty="0" err="1"/>
              <a:t>AbsoluteLayout</a:t>
            </a:r>
            <a:r>
              <a:rPr lang="en-US" altLang="fr-FR" dirty="0"/>
              <a:t>&gt;</a:t>
            </a:r>
            <a:endParaRPr lang="en-GB" altLang="fr-FR" dirty="0"/>
          </a:p>
        </p:txBody>
      </p:sp>
      <p:sp>
        <p:nvSpPr>
          <p:cNvPr id="30726" name="Text Box 8">
            <a:extLst>
              <a:ext uri="{FF2B5EF4-FFF2-40B4-BE49-F238E27FC236}">
                <a16:creationId xmlns:a16="http://schemas.microsoft.com/office/drawing/2014/main" id="{70063F97-1A5E-48F8-AFD0-A18AF1780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(18/20)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7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ce réservé du pied de page 3">
            <a:extLst>
              <a:ext uri="{FF2B5EF4-FFF2-40B4-BE49-F238E27FC236}">
                <a16:creationId xmlns:a16="http://schemas.microsoft.com/office/drawing/2014/main" id="{CB3CAD42-C3D8-41EA-B3D9-D3AC5644C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63455B80-4A20-4BC0-B76D-DB21EA199303}" type="slidenum">
              <a:rPr lang="fr-FR" altLang="fr-FR" sz="1200" smtClean="0"/>
              <a:pPr/>
              <a:t>25</a:t>
            </a:fld>
            <a:endParaRPr lang="fr-FR" altLang="fr-FR" sz="1200" dirty="0"/>
          </a:p>
        </p:txBody>
      </p:sp>
      <p:sp>
        <p:nvSpPr>
          <p:cNvPr id="31747" name="Text Box 2">
            <a:extLst>
              <a:ext uri="{FF2B5EF4-FFF2-40B4-BE49-F238E27FC236}">
                <a16:creationId xmlns:a16="http://schemas.microsoft.com/office/drawing/2014/main" id="{37D814C6-5A36-4B19-BDDE-1077685DA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1193800"/>
            <a:ext cx="390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 typeface="Symbol" panose="05050102010706020507" pitchFamily="18" charset="2"/>
              <a:buNone/>
            </a:pPr>
            <a:endParaRPr lang="fr-FR" altLang="fr-FR"/>
          </a:p>
        </p:txBody>
      </p:sp>
      <p:pic>
        <p:nvPicPr>
          <p:cNvPr id="638980" name="Picture 4">
            <a:extLst>
              <a:ext uri="{FF2B5EF4-FFF2-40B4-BE49-F238E27FC236}">
                <a16:creationId xmlns:a16="http://schemas.microsoft.com/office/drawing/2014/main" id="{ED5C0127-1531-4E91-B779-F753C6557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00213"/>
            <a:ext cx="3790950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8981" name="Oval 5">
            <a:extLst>
              <a:ext uri="{FF2B5EF4-FFF2-40B4-BE49-F238E27FC236}">
                <a16:creationId xmlns:a16="http://schemas.microsoft.com/office/drawing/2014/main" id="{98B87037-679D-4D0A-8875-7E04E048C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284538"/>
            <a:ext cx="1368425" cy="288925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638982" name="Oval 6">
            <a:extLst>
              <a:ext uri="{FF2B5EF4-FFF2-40B4-BE49-F238E27FC236}">
                <a16:creationId xmlns:a16="http://schemas.microsoft.com/office/drawing/2014/main" id="{BCF1ABC4-244D-4AB0-859A-28DFE5159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500438"/>
            <a:ext cx="1368425" cy="431800"/>
          </a:xfrm>
          <a:prstGeom prst="ellipse">
            <a:avLst/>
          </a:prstGeom>
          <a:noFill/>
          <a:ln w="2857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pic>
        <p:nvPicPr>
          <p:cNvPr id="638983" name="Picture 7">
            <a:extLst>
              <a:ext uri="{FF2B5EF4-FFF2-40B4-BE49-F238E27FC236}">
                <a16:creationId xmlns:a16="http://schemas.microsoft.com/office/drawing/2014/main" id="{000694E1-BCB1-4DEF-8B65-DDBFB26C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276475"/>
            <a:ext cx="4859338" cy="3960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8984" name="Text Box 8">
            <a:extLst>
              <a:ext uri="{FF2B5EF4-FFF2-40B4-BE49-F238E27FC236}">
                <a16:creationId xmlns:a16="http://schemas.microsoft.com/office/drawing/2014/main" id="{8F67CCD1-7243-4291-AD08-11E99D008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68413"/>
            <a:ext cx="3384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>
                <a:solidFill>
                  <a:srgbClr val="0000FF"/>
                </a:solidFill>
              </a:rPr>
              <a:t>nom de fichier à la Unix !</a:t>
            </a:r>
            <a:endParaRPr lang="fr-FR" altLang="fr-FR">
              <a:solidFill>
                <a:srgbClr val="0000FF"/>
              </a:solidFill>
            </a:endParaRPr>
          </a:p>
        </p:txBody>
      </p:sp>
      <p:sp>
        <p:nvSpPr>
          <p:cNvPr id="638985" name="Line 9">
            <a:extLst>
              <a:ext uri="{FF2B5EF4-FFF2-40B4-BE49-F238E27FC236}">
                <a16:creationId xmlns:a16="http://schemas.microsoft.com/office/drawing/2014/main" id="{BE7D5F11-C8EE-4970-BDA4-EFC62CE7B5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3213" y="1773238"/>
            <a:ext cx="1873250" cy="1943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31754" name="Text Box 12">
            <a:extLst>
              <a:ext uri="{FF2B5EF4-FFF2-40B4-BE49-F238E27FC236}">
                <a16:creationId xmlns:a16="http://schemas.microsoft.com/office/drawing/2014/main" id="{DAB66CF6-6D3C-446A-95E3-81737D478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(19/20)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3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3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ce réservé du pied de page 3">
            <a:extLst>
              <a:ext uri="{FF2B5EF4-FFF2-40B4-BE49-F238E27FC236}">
                <a16:creationId xmlns:a16="http://schemas.microsoft.com/office/drawing/2014/main" id="{C66F4249-2BC6-497E-948B-092A93B1FC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C542107-0CC6-4E63-945A-120DF2753EDE}" type="slidenum">
              <a:rPr lang="fr-FR" altLang="fr-FR" sz="1200" smtClean="0"/>
              <a:pPr/>
              <a:t>26</a:t>
            </a:fld>
            <a:endParaRPr lang="fr-FR" altLang="fr-FR" sz="1200" dirty="0"/>
          </a:p>
        </p:txBody>
      </p:sp>
      <p:pic>
        <p:nvPicPr>
          <p:cNvPr id="640003" name="Picture 3">
            <a:extLst>
              <a:ext uri="{FF2B5EF4-FFF2-40B4-BE49-F238E27FC236}">
                <a16:creationId xmlns:a16="http://schemas.microsoft.com/office/drawing/2014/main" id="{C7ADBD12-DD70-4C00-8176-FD2C4C325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3624262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0004" name="Oval 4">
            <a:extLst>
              <a:ext uri="{FF2B5EF4-FFF2-40B4-BE49-F238E27FC236}">
                <a16:creationId xmlns:a16="http://schemas.microsoft.com/office/drawing/2014/main" id="{523AA940-B6C2-4E41-901A-AE8258B22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525" y="4652963"/>
            <a:ext cx="1943100" cy="287337"/>
          </a:xfrm>
          <a:prstGeom prst="ellips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640005" name="Text Box 5">
            <a:extLst>
              <a:ext uri="{FF2B5EF4-FFF2-40B4-BE49-F238E27FC236}">
                <a16:creationId xmlns:a16="http://schemas.microsoft.com/office/drawing/2014/main" id="{C372C267-32C8-463F-83C3-D50266539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249363"/>
            <a:ext cx="4968875" cy="16256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/>
              <a:t>&lt;?xml version="1.0" encoding="UTF-8"?&gt;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/>
              <a:t>&lt;resources&gt;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/>
              <a:t>	&lt;color name="</a:t>
            </a:r>
            <a:r>
              <a:rPr lang="en-US" altLang="fr-FR" b="1"/>
              <a:t>black</a:t>
            </a:r>
            <a:r>
              <a:rPr lang="en-US" altLang="fr-FR"/>
              <a:t>"&gt;#000&lt;/color&gt;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/>
              <a:t>	&lt;color name="</a:t>
            </a:r>
            <a:r>
              <a:rPr lang="en-US" altLang="fr-FR" b="1"/>
              <a:t>yellow</a:t>
            </a:r>
            <a:r>
              <a:rPr lang="en-US" altLang="fr-FR"/>
              <a:t>"&gt;#0f0&lt;/color&gt;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/>
              <a:t>&lt;/resources&gt;</a:t>
            </a:r>
            <a:endParaRPr lang="en-GB" altLang="fr-FR"/>
          </a:p>
        </p:txBody>
      </p:sp>
      <p:sp>
        <p:nvSpPr>
          <p:cNvPr id="640006" name="Text Box 6">
            <a:extLst>
              <a:ext uri="{FF2B5EF4-FFF2-40B4-BE49-F238E27FC236}">
                <a16:creationId xmlns:a16="http://schemas.microsoft.com/office/drawing/2014/main" id="{18D9E085-986E-4571-B6E2-3F667ED20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981075"/>
            <a:ext cx="1439863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0000FF"/>
                </a:solidFill>
              </a:rPr>
              <a:t>colors.xml</a:t>
            </a:r>
            <a:endParaRPr lang="fr-FR" altLang="fr-FR" b="1" u="sng">
              <a:solidFill>
                <a:srgbClr val="0000FF"/>
              </a:solidFill>
            </a:endParaRPr>
          </a:p>
        </p:txBody>
      </p:sp>
      <p:pic>
        <p:nvPicPr>
          <p:cNvPr id="640007" name="Picture 7">
            <a:extLst>
              <a:ext uri="{FF2B5EF4-FFF2-40B4-BE49-F238E27FC236}">
                <a16:creationId xmlns:a16="http://schemas.microsoft.com/office/drawing/2014/main" id="{4B1A1AF8-DBC7-4E02-B3B1-EABC7F61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141663"/>
            <a:ext cx="4897437" cy="3535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0008" name="Line 8">
            <a:extLst>
              <a:ext uri="{FF2B5EF4-FFF2-40B4-BE49-F238E27FC236}">
                <a16:creationId xmlns:a16="http://schemas.microsoft.com/office/drawing/2014/main" id="{B6158E0B-8233-4AC5-A169-0491A6B2BD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2492375"/>
            <a:ext cx="1368425" cy="2160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32777" name="Text Box 10">
            <a:extLst>
              <a:ext uri="{FF2B5EF4-FFF2-40B4-BE49-F238E27FC236}">
                <a16:creationId xmlns:a16="http://schemas.microsoft.com/office/drawing/2014/main" id="{46376FE5-B9F7-42D7-A3C9-6411C06FC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7. Utiliser des couleurs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32778" name="Text Box 11">
            <a:extLst>
              <a:ext uri="{FF2B5EF4-FFF2-40B4-BE49-F238E27FC236}">
                <a16:creationId xmlns:a16="http://schemas.microsoft.com/office/drawing/2014/main" id="{6813A86E-8059-4F23-AA66-033E81733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(20/20)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05" grpId="0" animBg="1"/>
      <p:bldP spid="64000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Espace réservé du pied de page 3">
            <a:extLst>
              <a:ext uri="{FF2B5EF4-FFF2-40B4-BE49-F238E27FC236}">
                <a16:creationId xmlns:a16="http://schemas.microsoft.com/office/drawing/2014/main" id="{410B0B05-21F0-487D-A3A0-BEB4D05468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3B49A899-F4C2-4715-9CF9-933E6F7FE873}" type="slidenum">
              <a:rPr lang="fr-FR" altLang="fr-FR" sz="1200" smtClean="0"/>
              <a:pPr/>
              <a:t>27</a:t>
            </a:fld>
            <a:endParaRPr lang="fr-FR" altLang="fr-FR" sz="1200" dirty="0"/>
          </a:p>
        </p:txBody>
      </p:sp>
      <p:sp>
        <p:nvSpPr>
          <p:cNvPr id="33795" name="Text Box 5">
            <a:extLst>
              <a:ext uri="{FF2B5EF4-FFF2-40B4-BE49-F238E27FC236}">
                <a16:creationId xmlns:a16="http://schemas.microsoft.com/office/drawing/2014/main" id="{723EF769-E69A-4055-A62B-E33C7DD57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7634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13. Design UI avec Android Studio (1/5)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622598" name="Picture 6">
            <a:extLst>
              <a:ext uri="{FF2B5EF4-FFF2-40B4-BE49-F238E27FC236}">
                <a16:creationId xmlns:a16="http://schemas.microsoft.com/office/drawing/2014/main" id="{25476A0C-0DA7-4F89-999E-5BB09CF7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68413"/>
            <a:ext cx="8893175" cy="5113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7" name="Text Box 7">
            <a:extLst>
              <a:ext uri="{FF2B5EF4-FFF2-40B4-BE49-F238E27FC236}">
                <a16:creationId xmlns:a16="http://schemas.microsoft.com/office/drawing/2014/main" id="{9D372A6A-5068-4687-91D4-5F1CFBA7A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549275"/>
            <a:ext cx="12239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600">
                <a:hlinkClick r:id="rId3" action="ppaction://hlinksldjump"/>
              </a:rPr>
              <a:t>suite</a:t>
            </a:r>
            <a:endParaRPr lang="fr-FR" altLang="fr-FR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62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ce réservé du pied de page 3">
            <a:extLst>
              <a:ext uri="{FF2B5EF4-FFF2-40B4-BE49-F238E27FC236}">
                <a16:creationId xmlns:a16="http://schemas.microsoft.com/office/drawing/2014/main" id="{F4B898E9-A6EC-4B15-93BF-3E1C23D057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F4606C6-9024-444A-884B-BE5A92F4D6C4}" type="slidenum">
              <a:rPr lang="fr-FR" altLang="fr-FR" sz="1200" smtClean="0"/>
              <a:pPr/>
              <a:t>28</a:t>
            </a:fld>
            <a:endParaRPr lang="fr-FR" altLang="fr-FR" sz="1200" dirty="0"/>
          </a:p>
        </p:txBody>
      </p:sp>
      <p:sp>
        <p:nvSpPr>
          <p:cNvPr id="34819" name="Text Box 7">
            <a:extLst>
              <a:ext uri="{FF2B5EF4-FFF2-40B4-BE49-F238E27FC236}">
                <a16:creationId xmlns:a16="http://schemas.microsoft.com/office/drawing/2014/main" id="{A8E1671E-2597-4547-A02D-CE18D3D4A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7634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13. Design UI avec Android Studio (2/5)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F5A01DBE-883D-41DF-9233-F3BD7D14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8913"/>
            <a:ext cx="3529013" cy="633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8">
            <a:extLst>
              <a:ext uri="{FF2B5EF4-FFF2-40B4-BE49-F238E27FC236}">
                <a16:creationId xmlns:a16="http://schemas.microsoft.com/office/drawing/2014/main" id="{53383565-1860-4893-9C27-C34E7D6C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133600"/>
            <a:ext cx="3311525" cy="2268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>
            <a:extLst>
              <a:ext uri="{FF2B5EF4-FFF2-40B4-BE49-F238E27FC236}">
                <a16:creationId xmlns:a16="http://schemas.microsoft.com/office/drawing/2014/main" id="{31C1F735-7D7E-4AC9-933C-881F63A24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EFA2A41-D0AB-4434-8AAC-6982A8CD4CB3}" type="slidenum">
              <a:rPr lang="fr-FR" altLang="fr-FR" sz="1200" smtClean="0"/>
              <a:pPr/>
              <a:t>29</a:t>
            </a:fld>
            <a:endParaRPr lang="fr-FR" altLang="fr-FR" sz="1200" dirty="0"/>
          </a:p>
        </p:txBody>
      </p:sp>
      <p:sp>
        <p:nvSpPr>
          <p:cNvPr id="35843" name="Text Box 5">
            <a:extLst>
              <a:ext uri="{FF2B5EF4-FFF2-40B4-BE49-F238E27FC236}">
                <a16:creationId xmlns:a16="http://schemas.microsoft.com/office/drawing/2014/main" id="{7099A2EB-6B36-4797-8288-1DCCF22A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7634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13. Design UI avec Android Studio (3/5)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3B2917B2-FBBC-4B72-8AB4-CD938FB3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225" y="233363"/>
            <a:ext cx="7129463" cy="6364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u pied de page 3">
            <a:extLst>
              <a:ext uri="{FF2B5EF4-FFF2-40B4-BE49-F238E27FC236}">
                <a16:creationId xmlns:a16="http://schemas.microsoft.com/office/drawing/2014/main" id="{C28553EC-08D2-4011-B6A9-949D7F0958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D3B5D2C-421C-4D29-B6CF-35645C545609}" type="slidenum">
              <a:rPr lang="fr-FR" altLang="fr-FR" sz="1200" smtClean="0"/>
              <a:pPr/>
              <a:t>3</a:t>
            </a:fld>
            <a:endParaRPr lang="fr-FR" altLang="fr-FR" sz="1200" dirty="0"/>
          </a:p>
        </p:txBody>
      </p:sp>
      <p:pic>
        <p:nvPicPr>
          <p:cNvPr id="660484" name="Picture 4">
            <a:extLst>
              <a:ext uri="{FF2B5EF4-FFF2-40B4-BE49-F238E27FC236}">
                <a16:creationId xmlns:a16="http://schemas.microsoft.com/office/drawing/2014/main" id="{599E7433-E9D1-4BA4-8910-F38778AA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8"/>
            <a:ext cx="8569325" cy="660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0485" name="Rectangle 5">
            <a:extLst>
              <a:ext uri="{FF2B5EF4-FFF2-40B4-BE49-F238E27FC236}">
                <a16:creationId xmlns:a16="http://schemas.microsoft.com/office/drawing/2014/main" id="{2D17C4BB-AEF3-46AB-A01D-1243B9458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33375"/>
            <a:ext cx="2663825" cy="358775"/>
          </a:xfrm>
          <a:prstGeom prst="rect">
            <a:avLst/>
          </a:prstGeom>
          <a:noFill/>
          <a:ln w="57150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66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u pied de page 3">
            <a:extLst>
              <a:ext uri="{FF2B5EF4-FFF2-40B4-BE49-F238E27FC236}">
                <a16:creationId xmlns:a16="http://schemas.microsoft.com/office/drawing/2014/main" id="{25BA850F-9D3D-41F1-B6EB-0E93E01F0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7D2C32C-FD73-40E0-9E3B-8D5B897AB82A}" type="slidenum">
              <a:rPr lang="fr-FR" altLang="fr-FR" sz="1200" smtClean="0"/>
              <a:pPr/>
              <a:t>30</a:t>
            </a:fld>
            <a:endParaRPr lang="fr-FR" altLang="fr-FR" sz="1200" dirty="0"/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E8C0C5C6-62C2-4248-85AB-B8F9C8FD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1341438"/>
            <a:ext cx="9012237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5">
            <a:extLst>
              <a:ext uri="{FF2B5EF4-FFF2-40B4-BE49-F238E27FC236}">
                <a16:creationId xmlns:a16="http://schemas.microsoft.com/office/drawing/2014/main" id="{AEE681A2-83E3-4BF7-A1D6-CBAF2963B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7634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13. Design UI avec Android Studio (4/5)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6869" name="Picture 6">
            <a:extLst>
              <a:ext uri="{FF2B5EF4-FFF2-40B4-BE49-F238E27FC236}">
                <a16:creationId xmlns:a16="http://schemas.microsoft.com/office/drawing/2014/main" id="{AAB84872-F374-4DFE-9906-C66A83B2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341438"/>
            <a:ext cx="9012238" cy="5040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7719" name="Rectangle 7">
            <a:extLst>
              <a:ext uri="{FF2B5EF4-FFF2-40B4-BE49-F238E27FC236}">
                <a16:creationId xmlns:a16="http://schemas.microsoft.com/office/drawing/2014/main" id="{CE2CBB0C-7228-4BE3-B42C-934003ACB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1989138"/>
            <a:ext cx="1008062" cy="287337"/>
          </a:xfrm>
          <a:prstGeom prst="rect">
            <a:avLst/>
          </a:prstGeom>
          <a:noFill/>
          <a:ln w="57150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627720" name="Rectangle 8">
            <a:extLst>
              <a:ext uri="{FF2B5EF4-FFF2-40B4-BE49-F238E27FC236}">
                <a16:creationId xmlns:a16="http://schemas.microsoft.com/office/drawing/2014/main" id="{0E0442C3-7A24-47ED-B55D-A797A19F4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3716338"/>
            <a:ext cx="3889375" cy="1225550"/>
          </a:xfrm>
          <a:prstGeom prst="rect">
            <a:avLst/>
          </a:prstGeom>
          <a:noFill/>
          <a:ln w="19050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7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Espace réservé du pied de page 3">
            <a:extLst>
              <a:ext uri="{FF2B5EF4-FFF2-40B4-BE49-F238E27FC236}">
                <a16:creationId xmlns:a16="http://schemas.microsoft.com/office/drawing/2014/main" id="{D930EDAA-D069-494F-AF2C-6DF9763F37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69E4175-ED20-4EC5-81F1-4A5D6892B6B7}" type="slidenum">
              <a:rPr lang="fr-FR" altLang="fr-FR" sz="1200" smtClean="0"/>
              <a:pPr/>
              <a:t>31</a:t>
            </a:fld>
            <a:endParaRPr lang="fr-FR" altLang="fr-FR" sz="1200" dirty="0"/>
          </a:p>
        </p:txBody>
      </p:sp>
      <p:sp>
        <p:nvSpPr>
          <p:cNvPr id="37891" name="Text Box 5">
            <a:extLst>
              <a:ext uri="{FF2B5EF4-FFF2-40B4-BE49-F238E27FC236}">
                <a16:creationId xmlns:a16="http://schemas.microsoft.com/office/drawing/2014/main" id="{0C1798CD-8459-4DF6-8426-4832612F8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7634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13. Design UI avec Android Studio (5/5)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E983D16-C0F6-4573-BCE1-53495DE1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8913"/>
            <a:ext cx="7343775" cy="6454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ce réservé du pied de page 3">
            <a:extLst>
              <a:ext uri="{FF2B5EF4-FFF2-40B4-BE49-F238E27FC236}">
                <a16:creationId xmlns:a16="http://schemas.microsoft.com/office/drawing/2014/main" id="{6134031D-A4E0-44B9-8862-D27E25FD9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79648FF-9FC3-4B9D-BF51-DD1D0BF28EA8}" type="slidenum">
              <a:rPr lang="fr-FR" altLang="fr-FR" sz="1200" smtClean="0"/>
              <a:pPr/>
              <a:t>32</a:t>
            </a:fld>
            <a:endParaRPr lang="fr-FR" altLang="fr-FR" sz="1200" dirty="0"/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95BFBA00-888D-400E-88D9-3993B4AB1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(1/10)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8916" name="Text Box 5">
            <a:extLst>
              <a:ext uri="{FF2B5EF4-FFF2-40B4-BE49-F238E27FC236}">
                <a16:creationId xmlns:a16="http://schemas.microsoft.com/office/drawing/2014/main" id="{62A14B55-22DB-4D05-BD2C-7D4C87D89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74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1. Le menu classique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pic>
        <p:nvPicPr>
          <p:cNvPr id="38917" name="Picture 6">
            <a:extLst>
              <a:ext uri="{FF2B5EF4-FFF2-40B4-BE49-F238E27FC236}">
                <a16:creationId xmlns:a16="http://schemas.microsoft.com/office/drawing/2014/main" id="{68EA4748-22F3-44D4-B562-2AA5B58D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115888"/>
            <a:ext cx="7048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5143" name="Text Box 7">
            <a:extLst>
              <a:ext uri="{FF2B5EF4-FFF2-40B4-BE49-F238E27FC236}">
                <a16:creationId xmlns:a16="http://schemas.microsoft.com/office/drawing/2014/main" id="{2343A531-AE11-42CD-9D0D-07DD946C2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57338"/>
            <a:ext cx="5473700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Tout utilisateur d'Android est habitué à faire apparaître un menu au sein d'une application par sollicitation de la touche "menu"  de son smartphone.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Les deux questions qui se posent donc à nous sont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comment définir et faire apparaître un menu ?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comment gérer le choix d'un item de menu ?</a:t>
            </a:r>
          </a:p>
        </p:txBody>
      </p:sp>
      <p:sp>
        <p:nvSpPr>
          <p:cNvPr id="475144" name="Text Box 8">
            <a:extLst>
              <a:ext uri="{FF2B5EF4-FFF2-40B4-BE49-F238E27FC236}">
                <a16:creationId xmlns:a16="http://schemas.microsoft.com/office/drawing/2014/main" id="{E1B00A72-57A5-4916-8FB1-CCC8B8F00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984875"/>
            <a:ext cx="882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En fait, le menu doit d'abord être défini au sein d'un fichier XML à l'allure suivante : </a:t>
            </a:r>
          </a:p>
        </p:txBody>
      </p:sp>
      <p:pic>
        <p:nvPicPr>
          <p:cNvPr id="475145" name="Picture 9">
            <a:extLst>
              <a:ext uri="{FF2B5EF4-FFF2-40B4-BE49-F238E27FC236}">
                <a16:creationId xmlns:a16="http://schemas.microsoft.com/office/drawing/2014/main" id="{8BE4A296-2193-4A32-98AA-E3A17695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268413"/>
            <a:ext cx="2795587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5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5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5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5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5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Espace réservé du pied de page 3">
            <a:extLst>
              <a:ext uri="{FF2B5EF4-FFF2-40B4-BE49-F238E27FC236}">
                <a16:creationId xmlns:a16="http://schemas.microsoft.com/office/drawing/2014/main" id="{4B3DDE80-E8FF-4DA4-8CC0-F7826BE218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46682FB-0809-4FA3-B430-3D9FF05A61B8}" type="slidenum">
              <a:rPr lang="fr-FR" altLang="fr-FR" sz="1200" smtClean="0"/>
              <a:pPr/>
              <a:t>33</a:t>
            </a:fld>
            <a:endParaRPr lang="fr-FR" altLang="fr-FR" sz="1200" dirty="0"/>
          </a:p>
        </p:txBody>
      </p:sp>
      <p:sp>
        <p:nvSpPr>
          <p:cNvPr id="476164" name="Text Box 4">
            <a:extLst>
              <a:ext uri="{FF2B5EF4-FFF2-40B4-BE49-F238E27FC236}">
                <a16:creationId xmlns:a16="http://schemas.microsoft.com/office/drawing/2014/main" id="{244DD7FD-B8BD-4FD5-ADB6-306088BF7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8785225" cy="5207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&lt;</a:t>
            </a:r>
            <a:r>
              <a:rPr lang="fr-FR" altLang="fr-FR" b="1"/>
              <a:t>menu</a:t>
            </a:r>
            <a:r>
              <a:rPr lang="fr-FR" altLang="fr-FR"/>
              <a:t> xmlns:android="http://schemas.android.com/apk/res/android"&gt;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/>
              <a:t> </a:t>
            </a: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&lt;</a:t>
            </a:r>
            <a:r>
              <a:rPr lang="en-GB" altLang="fr-FR" b="1"/>
              <a:t>item</a:t>
            </a:r>
            <a:r>
              <a:rPr lang="en-GB" altLang="fr-FR"/>
              <a:t> android:id="@+id/</a:t>
            </a:r>
            <a:r>
              <a:rPr lang="en-GB" altLang="fr-FR" b="1">
                <a:solidFill>
                  <a:schemeClr val="accent2"/>
                </a:solidFill>
              </a:rPr>
              <a:t>reservation</a:t>
            </a:r>
            <a:r>
              <a:rPr lang="en-GB" altLang="fr-FR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android:title="Reservations"&gt;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</a:t>
            </a:r>
            <a:r>
              <a:rPr lang="fr-FR" altLang="fr-FR"/>
              <a:t>&lt;!--android:icon="@drawable/option"--&gt;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&lt;</a:t>
            </a:r>
            <a:r>
              <a:rPr lang="fr-FR" altLang="fr-FR" b="1"/>
              <a:t>menu</a:t>
            </a:r>
            <a:r>
              <a:rPr lang="fr-FR" altLang="fr-FR"/>
              <a:t> android:id="@+id/sousmenu"&gt;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 </a:t>
            </a:r>
            <a:r>
              <a:rPr lang="en-GB" altLang="fr-FR"/>
              <a:t>&lt;</a:t>
            </a:r>
            <a:r>
              <a:rPr lang="en-GB" altLang="fr-FR" b="1"/>
              <a:t>item</a:t>
            </a:r>
            <a:r>
              <a:rPr lang="en-GB" altLang="fr-FR"/>
              <a:t> android:id="@+id/vol"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      android:title="Un vol"   /&gt;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&lt;</a:t>
            </a:r>
            <a:r>
              <a:rPr lang="en-GB" altLang="fr-FR" b="1"/>
              <a:t>item</a:t>
            </a:r>
            <a:r>
              <a:rPr lang="en-GB" altLang="fr-FR"/>
              <a:t> android:id="@+id/chambre"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      </a:t>
            </a:r>
            <a:r>
              <a:rPr lang="fr-FR" altLang="fr-FR"/>
              <a:t>android:title="Une chambre" 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&lt;/menu&gt;</a:t>
            </a:r>
            <a:endParaRPr lang="pt-BR" altLang="fr-FR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/>
              <a:t>&lt;/item&gt;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 sz="50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/>
              <a:t>&lt;</a:t>
            </a:r>
            <a:r>
              <a:rPr lang="pt-BR" altLang="fr-FR" b="1"/>
              <a:t>item</a:t>
            </a:r>
            <a:r>
              <a:rPr lang="pt-BR" altLang="fr-FR"/>
              <a:t> android:id="@+id/</a:t>
            </a:r>
            <a:r>
              <a:rPr lang="pt-BR" altLang="fr-FR" b="1">
                <a:solidFill>
                  <a:schemeClr val="accent2"/>
                </a:solidFill>
              </a:rPr>
              <a:t>quitter</a:t>
            </a:r>
            <a:r>
              <a:rPr lang="pt-BR" altLang="fr-FR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/>
              <a:t>     </a:t>
            </a:r>
            <a:r>
              <a:rPr lang="fr-FR" altLang="fr-FR"/>
              <a:t>android:title="Quitter"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&lt;!--android:icon="@drawable/quit"--&gt;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&lt;/menu&gt; </a:t>
            </a:r>
          </a:p>
        </p:txBody>
      </p:sp>
      <p:sp>
        <p:nvSpPr>
          <p:cNvPr id="476165" name="Text Box 5">
            <a:extLst>
              <a:ext uri="{FF2B5EF4-FFF2-40B4-BE49-F238E27FC236}">
                <a16:creationId xmlns:a16="http://schemas.microsoft.com/office/drawing/2014/main" id="{E3143138-B135-45E6-8A5E-4F40059CA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1196975"/>
            <a:ext cx="26638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menu_reservation.xml</a:t>
            </a:r>
            <a:endParaRPr lang="fr-FR" altLang="fr-FR"/>
          </a:p>
        </p:txBody>
      </p:sp>
      <p:pic>
        <p:nvPicPr>
          <p:cNvPr id="476166" name="Picture 6">
            <a:extLst>
              <a:ext uri="{FF2B5EF4-FFF2-40B4-BE49-F238E27FC236}">
                <a16:creationId xmlns:a16="http://schemas.microsoft.com/office/drawing/2014/main" id="{4318052C-6185-468F-85EE-FE42984D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997200"/>
            <a:ext cx="1554163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167" name="Line 7">
            <a:extLst>
              <a:ext uri="{FF2B5EF4-FFF2-40B4-BE49-F238E27FC236}">
                <a16:creationId xmlns:a16="http://schemas.microsoft.com/office/drawing/2014/main" id="{1329D932-0B33-4B56-997B-58163BF89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0200" y="2060575"/>
            <a:ext cx="1223963" cy="288131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76168" name="Line 8">
            <a:extLst>
              <a:ext uri="{FF2B5EF4-FFF2-40B4-BE49-F238E27FC236}">
                <a16:creationId xmlns:a16="http://schemas.microsoft.com/office/drawing/2014/main" id="{6E9BA66A-2322-448B-8B31-A8C484A82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0" y="5157788"/>
            <a:ext cx="2592388" cy="503237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476169" name="Picture 9">
            <a:extLst>
              <a:ext uri="{FF2B5EF4-FFF2-40B4-BE49-F238E27FC236}">
                <a16:creationId xmlns:a16="http://schemas.microsoft.com/office/drawing/2014/main" id="{6ABB8F63-5BBD-4854-A0A8-5045DCDA2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2997200"/>
            <a:ext cx="154305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6170" name="Line 10">
            <a:extLst>
              <a:ext uri="{FF2B5EF4-FFF2-40B4-BE49-F238E27FC236}">
                <a16:creationId xmlns:a16="http://schemas.microsoft.com/office/drawing/2014/main" id="{76491C55-844C-4EA1-8D14-1CAA8668E7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99150" y="3933825"/>
            <a:ext cx="1441450" cy="1150938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946" name="Text Box 11">
            <a:extLst>
              <a:ext uri="{FF2B5EF4-FFF2-40B4-BE49-F238E27FC236}">
                <a16:creationId xmlns:a16="http://schemas.microsoft.com/office/drawing/2014/main" id="{4B45CCE1-D6E5-4A5D-B36A-7D5FBDCE8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(2/10)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9947" name="Text Box 12">
            <a:extLst>
              <a:ext uri="{FF2B5EF4-FFF2-40B4-BE49-F238E27FC236}">
                <a16:creationId xmlns:a16="http://schemas.microsoft.com/office/drawing/2014/main" id="{8E37F978-FD80-4912-8265-28C50E197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5805488"/>
            <a:ext cx="3743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476173" name="Text Box 13">
            <a:extLst>
              <a:ext uri="{FF2B5EF4-FFF2-40B4-BE49-F238E27FC236}">
                <a16:creationId xmlns:a16="http://schemas.microsoft.com/office/drawing/2014/main" id="{7B8A1E74-133D-4197-8AB7-9FCCE431F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946775"/>
            <a:ext cx="3960812" cy="650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800"/>
              <a:t>Ce fichier XML doit se trouver dans un répertoire "menu" du répertoire 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4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47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7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7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4" grpId="0" animBg="1"/>
      <p:bldP spid="476165" grpId="0" animBg="1"/>
      <p:bldP spid="47617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u pied de page 3">
            <a:extLst>
              <a:ext uri="{FF2B5EF4-FFF2-40B4-BE49-F238E27FC236}">
                <a16:creationId xmlns:a16="http://schemas.microsoft.com/office/drawing/2014/main" id="{F43ABC0C-0FEF-4B10-A491-EF9FAD644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2BD7674A-762C-47DC-82C8-72AEB1F15347}" type="slidenum">
              <a:rPr lang="fr-FR" altLang="fr-FR" sz="1200" smtClean="0"/>
              <a:pPr/>
              <a:t>34</a:t>
            </a:fld>
            <a:endParaRPr lang="fr-FR" altLang="fr-FR" sz="1200" dirty="0"/>
          </a:p>
        </p:txBody>
      </p:sp>
      <p:sp>
        <p:nvSpPr>
          <p:cNvPr id="477189" name="Text Box 5">
            <a:extLst>
              <a:ext uri="{FF2B5EF4-FFF2-40B4-BE49-F238E27FC236}">
                <a16:creationId xmlns:a16="http://schemas.microsoft.com/office/drawing/2014/main" id="{93CCF470-2784-4FA7-B977-B84D59802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820150" cy="5435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my.applications.divers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class </a:t>
            </a:r>
            <a:r>
              <a:rPr lang="en-GB" altLang="fr-FR" b="1" i="1" dirty="0" err="1"/>
              <a:t>MenuActivity</a:t>
            </a:r>
            <a:r>
              <a:rPr lang="en-GB" altLang="fr-FR" dirty="0"/>
              <a:t> extends </a:t>
            </a:r>
            <a:r>
              <a:rPr lang="en-GB" altLang="fr-FR" b="1" dirty="0"/>
              <a:t>Activity</a:t>
            </a:r>
            <a:endParaRPr lang="en-GB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public void </a:t>
            </a:r>
            <a:r>
              <a:rPr lang="en-GB" altLang="fr-FR" b="1" dirty="0" err="1"/>
              <a:t>onCreate</a:t>
            </a:r>
            <a:r>
              <a:rPr lang="en-GB" altLang="fr-FR" dirty="0"/>
              <a:t>(Bundle </a:t>
            </a:r>
            <a:r>
              <a:rPr lang="en-GB" altLang="fr-FR" dirty="0" err="1"/>
              <a:t>savedInstanceState</a:t>
            </a:r>
            <a:r>
              <a:rPr lang="en-GB" altLang="fr-FR" dirty="0"/>
              <a:t>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dirty="0" err="1"/>
              <a:t>super.onCreate</a:t>
            </a:r>
            <a:r>
              <a:rPr lang="en-GB" altLang="fr-FR" dirty="0"/>
              <a:t>(</a:t>
            </a:r>
            <a:r>
              <a:rPr lang="en-GB" altLang="fr-FR" dirty="0" err="1"/>
              <a:t>savedInstanceState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dirty="0" err="1"/>
              <a:t>setContentView</a:t>
            </a:r>
            <a:r>
              <a:rPr lang="en-GB" altLang="fr-FR" dirty="0"/>
              <a:t>(</a:t>
            </a:r>
            <a:r>
              <a:rPr lang="en-GB" altLang="fr-FR" dirty="0" err="1"/>
              <a:t>R.layout.main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500" dirty="0"/>
              <a:t>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public </a:t>
            </a:r>
            <a:r>
              <a:rPr lang="en-GB" altLang="fr-FR" dirty="0" err="1"/>
              <a:t>boolean</a:t>
            </a:r>
            <a:r>
              <a:rPr lang="en-GB" altLang="fr-FR" dirty="0"/>
              <a:t> </a:t>
            </a:r>
            <a:r>
              <a:rPr lang="en-GB" altLang="fr-FR" b="1" dirty="0" err="1"/>
              <a:t>onCreateOptionsMenu</a:t>
            </a:r>
            <a:r>
              <a:rPr lang="en-GB" altLang="fr-FR" dirty="0"/>
              <a:t>(Menu menu)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b="1" dirty="0" err="1"/>
              <a:t>MenuInflater</a:t>
            </a:r>
            <a:r>
              <a:rPr lang="en-GB" altLang="fr-FR" dirty="0"/>
              <a:t> inflater = </a:t>
            </a:r>
            <a:r>
              <a:rPr lang="en-GB" altLang="fr-FR" dirty="0" err="1"/>
              <a:t>getMenuInflater</a:t>
            </a:r>
            <a:r>
              <a:rPr lang="en-GB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fr-FR" altLang="fr-FR" dirty="0" err="1">
                <a:highlight>
                  <a:srgbClr val="FFFF00"/>
                </a:highlight>
              </a:rPr>
              <a:t>inflater.inflate</a:t>
            </a:r>
            <a:r>
              <a:rPr lang="fr-FR" altLang="fr-FR" dirty="0">
                <a:highlight>
                  <a:srgbClr val="FFFF00"/>
                </a:highlight>
              </a:rPr>
              <a:t>(</a:t>
            </a:r>
            <a:r>
              <a:rPr lang="fr-FR" altLang="fr-FR" dirty="0" err="1">
                <a:highlight>
                  <a:srgbClr val="FFFF00"/>
                </a:highlight>
              </a:rPr>
              <a:t>R.menu.menu_reservation</a:t>
            </a:r>
            <a:r>
              <a:rPr lang="fr-FR" altLang="fr-FR" dirty="0">
                <a:highlight>
                  <a:srgbClr val="FFFF00"/>
                </a:highlight>
              </a:rPr>
              <a:t>, menu);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return </a:t>
            </a:r>
            <a:r>
              <a:rPr lang="fr-FR" altLang="fr-FR" dirty="0" err="1"/>
              <a:t>true</a:t>
            </a:r>
            <a:r>
              <a:rPr lang="fr-FR" altLang="fr-FR" dirty="0"/>
              <a:t>;</a:t>
            </a:r>
            <a:endParaRPr lang="en-GB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}</a:t>
            </a: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} </a:t>
            </a:r>
          </a:p>
        </p:txBody>
      </p:sp>
      <p:sp>
        <p:nvSpPr>
          <p:cNvPr id="477190" name="Text Box 6">
            <a:extLst>
              <a:ext uri="{FF2B5EF4-FFF2-40B4-BE49-F238E27FC236}">
                <a16:creationId xmlns:a16="http://schemas.microsoft.com/office/drawing/2014/main" id="{C53F4FE0-4BAC-4893-A670-1CC431944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MenuActivity.java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477191" name="Text Box 7">
            <a:extLst>
              <a:ext uri="{FF2B5EF4-FFF2-40B4-BE49-F238E27FC236}">
                <a16:creationId xmlns:a16="http://schemas.microsoft.com/office/drawing/2014/main" id="{3D968B2F-7406-4D4D-86B5-1A6A84A5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924175"/>
            <a:ext cx="5257800" cy="116840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Crée le menu à partir du fichier menu ressource au moyen de la méthode :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public void </a:t>
            </a:r>
            <a:r>
              <a:rPr lang="fr-FR" altLang="fr-FR" b="1"/>
              <a:t>inflate</a:t>
            </a:r>
            <a:r>
              <a:rPr lang="fr-FR" altLang="fr-FR"/>
              <a:t> (int menuRes, Menu menu)</a:t>
            </a:r>
          </a:p>
        </p:txBody>
      </p:sp>
      <p:sp>
        <p:nvSpPr>
          <p:cNvPr id="477192" name="Text Box 8">
            <a:extLst>
              <a:ext uri="{FF2B5EF4-FFF2-40B4-BE49-F238E27FC236}">
                <a16:creationId xmlns:a16="http://schemas.microsoft.com/office/drawing/2014/main" id="{76362CB5-679D-4233-A265-48DD834B9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1484313"/>
            <a:ext cx="2376487" cy="132080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l'objet Menu à remplir ("gonfler") avec les items du fichier XML </a:t>
            </a:r>
          </a:p>
        </p:txBody>
      </p:sp>
      <p:sp>
        <p:nvSpPr>
          <p:cNvPr id="477193" name="Text Box 9">
            <a:extLst>
              <a:ext uri="{FF2B5EF4-FFF2-40B4-BE49-F238E27FC236}">
                <a16:creationId xmlns:a16="http://schemas.microsoft.com/office/drawing/2014/main" id="{9EDB1CBE-12C2-46A4-BEC3-DBFF349DA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1844675"/>
            <a:ext cx="3743325" cy="10160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désigner la ressource menu dans le fichier R (typiquement ici "R.menu.menu_reservation") </a:t>
            </a:r>
          </a:p>
        </p:txBody>
      </p:sp>
      <p:sp>
        <p:nvSpPr>
          <p:cNvPr id="477194" name="Text Box 10">
            <a:extLst>
              <a:ext uri="{FF2B5EF4-FFF2-40B4-BE49-F238E27FC236}">
                <a16:creationId xmlns:a16="http://schemas.microsoft.com/office/drawing/2014/main" id="{54A80750-55B0-4F3E-9DCF-013A0DADE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805488"/>
            <a:ext cx="3744913" cy="711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fournit l'objet inflater dédié au contexte qu'est l'activité </a:t>
            </a:r>
          </a:p>
        </p:txBody>
      </p:sp>
      <p:sp>
        <p:nvSpPr>
          <p:cNvPr id="477195" name="Line 11">
            <a:extLst>
              <a:ext uri="{FF2B5EF4-FFF2-40B4-BE49-F238E27FC236}">
                <a16:creationId xmlns:a16="http://schemas.microsoft.com/office/drawing/2014/main" id="{063C3208-019D-4CB2-BBF1-B749CD4CD2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79613" y="4076700"/>
            <a:ext cx="1944687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77196" name="Line 12">
            <a:extLst>
              <a:ext uri="{FF2B5EF4-FFF2-40B4-BE49-F238E27FC236}">
                <a16:creationId xmlns:a16="http://schemas.microsoft.com/office/drawing/2014/main" id="{6ACAE5BB-8689-4685-9FA9-6703A8D6DC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6188" y="2781300"/>
            <a:ext cx="0" cy="1008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77197" name="Line 13">
            <a:extLst>
              <a:ext uri="{FF2B5EF4-FFF2-40B4-BE49-F238E27FC236}">
                <a16:creationId xmlns:a16="http://schemas.microsoft.com/office/drawing/2014/main" id="{7AF6605F-C174-4D6A-A065-DC650BE0B5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2852738"/>
            <a:ext cx="1223963" cy="1008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77198" name="Line 14">
            <a:extLst>
              <a:ext uri="{FF2B5EF4-FFF2-40B4-BE49-F238E27FC236}">
                <a16:creationId xmlns:a16="http://schemas.microsoft.com/office/drawing/2014/main" id="{6F06CC6A-F765-4D57-929A-5ABD3EF000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5373688"/>
            <a:ext cx="1008062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0973" name="Text Box 15">
            <a:extLst>
              <a:ext uri="{FF2B5EF4-FFF2-40B4-BE49-F238E27FC236}">
                <a16:creationId xmlns:a16="http://schemas.microsoft.com/office/drawing/2014/main" id="{5B23EE4B-9BC1-4A09-83D5-5EE2F9E79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(3/10)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583148A-FE38-4F27-93C4-2E5954C4C00F}"/>
              </a:ext>
            </a:extLst>
          </p:cNvPr>
          <p:cNvSpPr txBox="1"/>
          <p:nvPr/>
        </p:nvSpPr>
        <p:spPr>
          <a:xfrm>
            <a:off x="4428084" y="42926"/>
            <a:ext cx="4715916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On passe par R, pas de </a:t>
            </a:r>
            <a:r>
              <a:rPr lang="fr-FR" sz="1800" dirty="0" err="1"/>
              <a:t>FindViewById</a:t>
            </a:r>
            <a:r>
              <a:rPr lang="fr-FR" sz="1800" dirty="0"/>
              <a:t> mais des </a:t>
            </a:r>
            <a:r>
              <a:rPr lang="fr-FR" sz="1800" dirty="0" err="1"/>
              <a:t>MenuInflater</a:t>
            </a:r>
            <a:r>
              <a:rPr lang="fr-FR" sz="1800" dirty="0"/>
              <a:t> (méthode: </a:t>
            </a:r>
            <a:r>
              <a:rPr lang="fr-FR" sz="1800" dirty="0" err="1"/>
              <a:t>getMenuInflater</a:t>
            </a:r>
            <a:r>
              <a:rPr lang="fr-FR" sz="1800" dirty="0"/>
              <a:t>() fournit l‘objet)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7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7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7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7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7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7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9" grpId="0" animBg="1"/>
      <p:bldP spid="477190" grpId="0" animBg="1"/>
      <p:bldP spid="477191" grpId="0" animBg="1"/>
      <p:bldP spid="477192" grpId="0" animBg="1"/>
      <p:bldP spid="477193" grpId="0" animBg="1"/>
      <p:bldP spid="477194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u pied de page 3">
            <a:extLst>
              <a:ext uri="{FF2B5EF4-FFF2-40B4-BE49-F238E27FC236}">
                <a16:creationId xmlns:a16="http://schemas.microsoft.com/office/drawing/2014/main" id="{AB38FB5F-F0D8-4E29-83A2-195FB9547B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4D313A0-7026-4048-B1F7-05EE1E3F0F77}" type="slidenum">
              <a:rPr lang="fr-FR" altLang="fr-FR" sz="1200" smtClean="0"/>
              <a:pPr/>
              <a:t>35</a:t>
            </a:fld>
            <a:endParaRPr lang="fr-FR" altLang="fr-FR" sz="1200" dirty="0"/>
          </a:p>
        </p:txBody>
      </p:sp>
      <p:sp>
        <p:nvSpPr>
          <p:cNvPr id="478212" name="Text Box 4">
            <a:extLst>
              <a:ext uri="{FF2B5EF4-FFF2-40B4-BE49-F238E27FC236}">
                <a16:creationId xmlns:a16="http://schemas.microsoft.com/office/drawing/2014/main" id="{EC80B41E-69D2-4BCC-BF03-75CD20BBA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785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Reste à répondre aux sollicitations d'un menu ou d'un item de menu. Pour cela, il suffit de redéfinir la méthode d'Activity </a:t>
            </a:r>
          </a:p>
        </p:txBody>
      </p:sp>
      <p:sp>
        <p:nvSpPr>
          <p:cNvPr id="478213" name="Text Box 5">
            <a:extLst>
              <a:ext uri="{FF2B5EF4-FFF2-40B4-BE49-F238E27FC236}">
                <a16:creationId xmlns:a16="http://schemas.microsoft.com/office/drawing/2014/main" id="{D4BADFBB-3942-41F1-A7E6-A11077B97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7127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public boolean </a:t>
            </a:r>
            <a:r>
              <a:rPr lang="fr-FR" altLang="fr-FR" b="1"/>
              <a:t>onOptionsItemSelected</a:t>
            </a:r>
            <a:r>
              <a:rPr lang="fr-FR" altLang="fr-FR"/>
              <a:t> (MenuItem item)</a:t>
            </a:r>
          </a:p>
        </p:txBody>
      </p:sp>
      <p:sp>
        <p:nvSpPr>
          <p:cNvPr id="478214" name="Text Box 6">
            <a:extLst>
              <a:ext uri="{FF2B5EF4-FFF2-40B4-BE49-F238E27FC236}">
                <a16:creationId xmlns:a16="http://schemas.microsoft.com/office/drawing/2014/main" id="{CECCC685-A0C7-4BB2-98D1-266895686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492375"/>
            <a:ext cx="8713788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qui est appelée chaque fois qu'un item de menu est sélectionné (il est passé en paramètre). 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Il ne reste alors plus qu'à se demander quel est cet item, en utilisant la méthode de MenuItem :</a:t>
            </a:r>
          </a:p>
        </p:txBody>
      </p:sp>
      <p:sp>
        <p:nvSpPr>
          <p:cNvPr id="478215" name="Text Box 7">
            <a:extLst>
              <a:ext uri="{FF2B5EF4-FFF2-40B4-BE49-F238E27FC236}">
                <a16:creationId xmlns:a16="http://schemas.microsoft.com/office/drawing/2014/main" id="{CE421CF6-2316-4666-A3B5-15E9B2BF69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898900"/>
            <a:ext cx="612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public int </a:t>
            </a:r>
            <a:r>
              <a:rPr lang="fr-FR" altLang="fr-FR" b="1"/>
              <a:t>getItemId</a:t>
            </a:r>
            <a:r>
              <a:rPr lang="fr-FR" altLang="fr-FR"/>
              <a:t> ()</a:t>
            </a:r>
          </a:p>
        </p:txBody>
      </p:sp>
      <p:sp>
        <p:nvSpPr>
          <p:cNvPr id="478216" name="Text Box 8">
            <a:extLst>
              <a:ext uri="{FF2B5EF4-FFF2-40B4-BE49-F238E27FC236}">
                <a16:creationId xmlns:a16="http://schemas.microsoft.com/office/drawing/2014/main" id="{D4578379-751D-44DE-B6CC-777825D40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437063"/>
            <a:ext cx="8497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et d'enclencher l'action que l'on veut y associer (ici, de simples Toasts) :</a:t>
            </a:r>
          </a:p>
        </p:txBody>
      </p:sp>
      <p:pic>
        <p:nvPicPr>
          <p:cNvPr id="478217" name="Picture 9">
            <a:extLst>
              <a:ext uri="{FF2B5EF4-FFF2-40B4-BE49-F238E27FC236}">
                <a16:creationId xmlns:a16="http://schemas.microsoft.com/office/drawing/2014/main" id="{D6EE1C15-5355-42D4-B614-23647115B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3175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218" name="Picture 10">
            <a:extLst>
              <a:ext uri="{FF2B5EF4-FFF2-40B4-BE49-F238E27FC236}">
                <a16:creationId xmlns:a16="http://schemas.microsoft.com/office/drawing/2014/main" id="{2EC087A7-07FB-4B74-9B11-451C10F68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196975"/>
            <a:ext cx="318293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4" name="Text Box 11">
            <a:extLst>
              <a:ext uri="{FF2B5EF4-FFF2-40B4-BE49-F238E27FC236}">
                <a16:creationId xmlns:a16="http://schemas.microsoft.com/office/drawing/2014/main" id="{7E9BF440-D191-4ACB-BF67-C7B04D196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(4/10)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78220" name="Line 12">
            <a:extLst>
              <a:ext uri="{FF2B5EF4-FFF2-40B4-BE49-F238E27FC236}">
                <a16:creationId xmlns:a16="http://schemas.microsoft.com/office/drawing/2014/main" id="{E00067D1-2AE0-473F-940B-E8CE106E71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4292600"/>
            <a:ext cx="1943100" cy="865188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8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7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7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9" dur="500"/>
                                        <p:tgtEl>
                                          <p:spTgt spid="47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47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7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3" grpId="0"/>
      <p:bldP spid="478215" grpId="0"/>
      <p:bldP spid="4782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ce réservé du pied de page 3">
            <a:extLst>
              <a:ext uri="{FF2B5EF4-FFF2-40B4-BE49-F238E27FC236}">
                <a16:creationId xmlns:a16="http://schemas.microsoft.com/office/drawing/2014/main" id="{9C3F646E-6591-44EF-815A-1C8790912F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6A46057-BE02-461A-9048-F8260BA39DA3}" type="slidenum">
              <a:rPr lang="fr-FR" altLang="fr-FR" sz="1200" smtClean="0"/>
              <a:pPr/>
              <a:t>36</a:t>
            </a:fld>
            <a:endParaRPr lang="fr-FR" altLang="fr-FR" sz="1200" dirty="0"/>
          </a:p>
        </p:txBody>
      </p:sp>
      <p:sp>
        <p:nvSpPr>
          <p:cNvPr id="479236" name="Text Box 4">
            <a:extLst>
              <a:ext uri="{FF2B5EF4-FFF2-40B4-BE49-F238E27FC236}">
                <a16:creationId xmlns:a16="http://schemas.microsoft.com/office/drawing/2014/main" id="{3E63E0F8-4821-4F85-BA49-3B6B2026A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3800"/>
            <a:ext cx="8820150" cy="56642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my.applications.divers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class </a:t>
            </a:r>
            <a:r>
              <a:rPr lang="en-GB" altLang="fr-FR" b="1" i="1" dirty="0" err="1"/>
              <a:t>MenuActivity</a:t>
            </a:r>
            <a:r>
              <a:rPr lang="en-GB" altLang="fr-FR" dirty="0"/>
              <a:t> extends </a:t>
            </a:r>
            <a:r>
              <a:rPr lang="en-GB" altLang="fr-FR" b="1" dirty="0"/>
              <a:t>Activity</a:t>
            </a:r>
            <a:endParaRPr lang="en-GB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{   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public </a:t>
            </a:r>
            <a:r>
              <a:rPr lang="en-GB" altLang="fr-FR" dirty="0" err="1">
                <a:highlight>
                  <a:srgbClr val="FFFF00"/>
                </a:highlight>
              </a:rPr>
              <a:t>boolean</a:t>
            </a:r>
            <a:r>
              <a:rPr lang="en-GB" altLang="fr-FR" dirty="0">
                <a:highlight>
                  <a:srgbClr val="FFFF00"/>
                </a:highlight>
              </a:rPr>
              <a:t> </a:t>
            </a:r>
            <a:r>
              <a:rPr lang="en-GB" altLang="fr-FR" b="1" dirty="0" err="1">
                <a:highlight>
                  <a:srgbClr val="FFFF00"/>
                </a:highlight>
              </a:rPr>
              <a:t>onOptionsItemSelected</a:t>
            </a:r>
            <a:r>
              <a:rPr lang="en-GB" altLang="fr-FR" dirty="0"/>
              <a:t>(</a:t>
            </a:r>
            <a:r>
              <a:rPr lang="en-GB" altLang="fr-FR" dirty="0" err="1"/>
              <a:t>MenuItem</a:t>
            </a:r>
            <a:r>
              <a:rPr lang="en-GB" altLang="fr-FR" dirty="0"/>
              <a:t> item)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switch </a:t>
            </a:r>
            <a:r>
              <a:rPr lang="en-GB" altLang="fr-FR" dirty="0">
                <a:highlight>
                  <a:srgbClr val="FFFF00"/>
                </a:highlight>
              </a:rPr>
              <a:t>(</a:t>
            </a:r>
            <a:r>
              <a:rPr lang="en-GB" altLang="fr-FR" dirty="0" err="1">
                <a:highlight>
                  <a:srgbClr val="FFFF00"/>
                </a:highlight>
              </a:rPr>
              <a:t>item.</a:t>
            </a:r>
            <a:r>
              <a:rPr lang="en-GB" altLang="fr-FR" b="1" dirty="0" err="1">
                <a:highlight>
                  <a:srgbClr val="FFFF00"/>
                </a:highlight>
              </a:rPr>
              <a:t>getItemId</a:t>
            </a:r>
            <a:r>
              <a:rPr lang="en-GB" altLang="fr-FR" dirty="0">
                <a:highlight>
                  <a:srgbClr val="FFFF00"/>
                </a:highlight>
              </a:rPr>
              <a:t>())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{  case </a:t>
            </a:r>
            <a:r>
              <a:rPr lang="en-GB" altLang="fr-FR" i="1" dirty="0" err="1"/>
              <a:t>R.id.reservation</a:t>
            </a:r>
            <a:r>
              <a:rPr lang="en-GB" altLang="fr-FR" dirty="0"/>
              <a:t>: </a:t>
            </a:r>
            <a:r>
              <a:rPr lang="en-GB" altLang="fr-FR" dirty="0" err="1"/>
              <a:t>Toast.makeText</a:t>
            </a:r>
            <a:r>
              <a:rPr lang="en-GB" altLang="fr-FR" dirty="0"/>
              <a:t>(</a:t>
            </a:r>
            <a:r>
              <a:rPr lang="en-GB" altLang="fr-FR" dirty="0" err="1"/>
              <a:t>MenuActivity.this</a:t>
            </a:r>
            <a:r>
              <a:rPr lang="en-GB" altLang="fr-FR" dirty="0"/>
              <a:t>, "Reservation", 			</a:t>
            </a:r>
            <a:r>
              <a:rPr lang="en-GB" altLang="fr-FR" dirty="0" err="1"/>
              <a:t>Toast.LENGTH_SHORT</a:t>
            </a:r>
            <a:r>
              <a:rPr lang="en-GB" altLang="fr-FR" dirty="0"/>
              <a:t>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case </a:t>
            </a:r>
            <a:r>
              <a:rPr lang="en-GB" altLang="fr-FR" i="1" dirty="0" err="1"/>
              <a:t>R.id.vol</a:t>
            </a:r>
            <a:r>
              <a:rPr lang="en-GB" altLang="fr-FR" dirty="0"/>
              <a:t>: </a:t>
            </a:r>
            <a:r>
              <a:rPr lang="en-GB" altLang="fr-FR" dirty="0" err="1"/>
              <a:t>Toast.makeText</a:t>
            </a:r>
            <a:r>
              <a:rPr lang="en-GB" altLang="fr-FR" dirty="0"/>
              <a:t>(</a:t>
            </a:r>
            <a:r>
              <a:rPr lang="en-GB" altLang="fr-FR" dirty="0" err="1"/>
              <a:t>MenuActivity.this</a:t>
            </a:r>
            <a:r>
              <a:rPr lang="en-GB" altLang="fr-FR" dirty="0"/>
              <a:t>, "</a:t>
            </a:r>
            <a:r>
              <a:rPr lang="en-GB" altLang="fr-FR" dirty="0" err="1"/>
              <a:t>Réserver</a:t>
            </a:r>
            <a:r>
              <a:rPr lang="en-GB" altLang="fr-FR" dirty="0"/>
              <a:t> un vol", 				</a:t>
            </a:r>
            <a:r>
              <a:rPr lang="en-GB" altLang="fr-FR" dirty="0" err="1"/>
              <a:t>Toast.LENGTH_SHORT</a:t>
            </a:r>
            <a:r>
              <a:rPr lang="en-GB" altLang="fr-FR" dirty="0"/>
              <a:t>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case </a:t>
            </a:r>
            <a:r>
              <a:rPr lang="en-GB" altLang="fr-FR" i="1" dirty="0" err="1"/>
              <a:t>R.id.chambre</a:t>
            </a:r>
            <a:r>
              <a:rPr lang="en-GB" altLang="fr-FR" dirty="0"/>
              <a:t>: </a:t>
            </a:r>
            <a:r>
              <a:rPr lang="en-GB" altLang="fr-FR" dirty="0" err="1"/>
              <a:t>Toast.makeText</a:t>
            </a:r>
            <a:r>
              <a:rPr lang="en-GB" altLang="fr-FR" dirty="0"/>
              <a:t>(</a:t>
            </a:r>
            <a:r>
              <a:rPr lang="en-GB" altLang="fr-FR" dirty="0" err="1"/>
              <a:t>MenuActivity.this</a:t>
            </a:r>
            <a:r>
              <a:rPr lang="en-GB" altLang="fr-FR" dirty="0"/>
              <a:t>, "</a:t>
            </a:r>
            <a:r>
              <a:rPr lang="en-GB" altLang="fr-FR" dirty="0" err="1"/>
              <a:t>Réserver</a:t>
            </a:r>
            <a:r>
              <a:rPr lang="en-GB" altLang="fr-FR" dirty="0"/>
              <a:t> </a:t>
            </a:r>
            <a:r>
              <a:rPr lang="en-GB" altLang="fr-FR" dirty="0" err="1"/>
              <a:t>une</a:t>
            </a:r>
            <a:r>
              <a:rPr lang="en-GB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			chambre", </a:t>
            </a:r>
            <a:r>
              <a:rPr lang="en-GB" altLang="fr-FR" dirty="0" err="1"/>
              <a:t>Toast.LENGTH_SHORT</a:t>
            </a:r>
            <a:r>
              <a:rPr lang="en-GB" altLang="fr-FR" dirty="0"/>
              <a:t>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case </a:t>
            </a:r>
            <a:r>
              <a:rPr lang="en-GB" altLang="fr-FR" i="1" dirty="0" err="1"/>
              <a:t>R.id.quitter</a:t>
            </a:r>
            <a:r>
              <a:rPr lang="en-GB" altLang="fr-FR" dirty="0"/>
              <a:t>: finish();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return false;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</a:t>
            </a:r>
            <a:r>
              <a:rPr lang="fr-FR" altLang="fr-FR" dirty="0"/>
              <a:t>} } </a:t>
            </a:r>
          </a:p>
        </p:txBody>
      </p:sp>
      <p:sp>
        <p:nvSpPr>
          <p:cNvPr id="479237" name="Text Box 5">
            <a:extLst>
              <a:ext uri="{FF2B5EF4-FFF2-40B4-BE49-F238E27FC236}">
                <a16:creationId xmlns:a16="http://schemas.microsoft.com/office/drawing/2014/main" id="{C8652F7D-107A-4FB7-B896-DD1035D64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MenuActivity.java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43013" name="Text Box 6">
            <a:extLst>
              <a:ext uri="{FF2B5EF4-FFF2-40B4-BE49-F238E27FC236}">
                <a16:creationId xmlns:a16="http://schemas.microsoft.com/office/drawing/2014/main" id="{BF3E3921-377E-45D7-87C4-2537613D9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17500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(5/10)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9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6" grpId="0" animBg="1"/>
      <p:bldP spid="4792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u pied de page 3">
            <a:extLst>
              <a:ext uri="{FF2B5EF4-FFF2-40B4-BE49-F238E27FC236}">
                <a16:creationId xmlns:a16="http://schemas.microsoft.com/office/drawing/2014/main" id="{B18C752A-9672-4F8B-974E-122213621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ACF0725-AD35-4D52-9077-59BBB10E11EE}" type="slidenum">
              <a:rPr lang="fr-FR" altLang="fr-FR" sz="1200" smtClean="0"/>
              <a:pPr/>
              <a:t>37</a:t>
            </a:fld>
            <a:endParaRPr lang="fr-FR" altLang="fr-FR" sz="1200" dirty="0"/>
          </a:p>
        </p:txBody>
      </p:sp>
      <p:sp>
        <p:nvSpPr>
          <p:cNvPr id="44035" name="Text Box 4">
            <a:extLst>
              <a:ext uri="{FF2B5EF4-FFF2-40B4-BE49-F238E27FC236}">
                <a16:creationId xmlns:a16="http://schemas.microsoft.com/office/drawing/2014/main" id="{81FCBCC9-0A06-405C-AD75-AB6685D28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7438"/>
            <a:ext cx="475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2. La barre des actions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480261" name="Text Box 5">
            <a:extLst>
              <a:ext uri="{FF2B5EF4-FFF2-40B4-BE49-F238E27FC236}">
                <a16:creationId xmlns:a16="http://schemas.microsoft.com/office/drawing/2014/main" id="{276AE844-0E2A-4365-B879-545BFE9BF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12875"/>
            <a:ext cx="4176712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Une tendance actuelle est de plus en plus de remplacer le menu classique par une "</a:t>
            </a:r>
            <a:r>
              <a:rPr lang="fr-FR" altLang="fr-FR" b="1">
                <a:solidFill>
                  <a:srgbClr val="0000FF"/>
                </a:solidFill>
              </a:rPr>
              <a:t>Action Bar</a:t>
            </a:r>
            <a:r>
              <a:rPr lang="fr-FR" altLang="fr-FR"/>
              <a:t>", soit l'équivalent du menu sous forme d'une liste d'icônes plus ou moins discrètes placées dans la coin supérieur droit de l'interface graphique. </a:t>
            </a:r>
          </a:p>
        </p:txBody>
      </p:sp>
      <p:sp>
        <p:nvSpPr>
          <p:cNvPr id="480262" name="Text Box 6">
            <a:extLst>
              <a:ext uri="{FF2B5EF4-FFF2-40B4-BE49-F238E27FC236}">
                <a16:creationId xmlns:a16="http://schemas.microsoft.com/office/drawing/2014/main" id="{CC088CD6-7593-490D-B311-13C311E45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716338"/>
            <a:ext cx="2881312" cy="711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menu avec sous menus </a:t>
            </a:r>
            <a:r>
              <a:rPr lang="fr-FR" altLang="fr-FR">
                <a:sym typeface="Wingdings" panose="05000000000000000000" pitchFamily="2" charset="2"/>
              </a:rPr>
              <a:t></a:t>
            </a:r>
            <a:r>
              <a:rPr lang="fr-FR" altLang="fr-FR"/>
              <a:t> un menu plus "linéaire"</a:t>
            </a:r>
          </a:p>
        </p:txBody>
      </p:sp>
      <p:sp>
        <p:nvSpPr>
          <p:cNvPr id="480263" name="Text Box 7">
            <a:extLst>
              <a:ext uri="{FF2B5EF4-FFF2-40B4-BE49-F238E27FC236}">
                <a16:creationId xmlns:a16="http://schemas.microsoft.com/office/drawing/2014/main" id="{6B7E3EE8-0CEA-4F40-B7D3-056556E20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549275"/>
            <a:ext cx="4537075" cy="61976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</a:t>
            </a:r>
            <a:r>
              <a:rPr lang="fr-FR" altLang="fr-FR" b="1" dirty="0"/>
              <a:t>menu</a:t>
            </a:r>
            <a:r>
              <a:rPr lang="fr-FR" altLang="fr-FR" dirty="0"/>
              <a:t> …&gt;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&lt;</a:t>
            </a:r>
            <a:r>
              <a:rPr lang="en-GB" altLang="fr-FR" b="1" dirty="0"/>
              <a:t>item</a:t>
            </a:r>
            <a:r>
              <a:rPr lang="en-GB" altLang="fr-FR" dirty="0"/>
              <a:t> </a:t>
            </a:r>
            <a:r>
              <a:rPr lang="en-GB" altLang="fr-FR" dirty="0" err="1"/>
              <a:t>android:id</a:t>
            </a:r>
            <a:r>
              <a:rPr lang="en-GB" altLang="fr-FR" dirty="0"/>
              <a:t>="@+id/</a:t>
            </a:r>
            <a:r>
              <a:rPr lang="en-GB" altLang="fr-FR" b="1" dirty="0">
                <a:solidFill>
                  <a:srgbClr val="0000FF"/>
                </a:solidFill>
              </a:rPr>
              <a:t>voyage</a:t>
            </a:r>
            <a:r>
              <a:rPr lang="en-GB" altLang="fr-FR" dirty="0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dirty="0" err="1"/>
              <a:t>android:title</a:t>
            </a:r>
            <a:r>
              <a:rPr lang="en-GB" altLang="fr-FR" dirty="0"/>
              <a:t>="Reservations"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b="1" dirty="0" err="1"/>
              <a:t>android:showAsAction</a:t>
            </a:r>
            <a:r>
              <a:rPr lang="en-GB" altLang="fr-FR" dirty="0"/>
              <a:t>="</a:t>
            </a:r>
            <a:r>
              <a:rPr lang="en-GB" altLang="fr-FR" dirty="0" err="1"/>
              <a:t>ifRoom</a:t>
            </a:r>
            <a:r>
              <a:rPr lang="en-GB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b="1" dirty="0" err="1">
                <a:highlight>
                  <a:srgbClr val="FFFF00"/>
                </a:highlight>
              </a:rPr>
              <a:t>android:icon</a:t>
            </a:r>
            <a:r>
              <a:rPr lang="en-GB" altLang="fr-FR" dirty="0">
                <a:highlight>
                  <a:srgbClr val="FFFF00"/>
                </a:highlight>
              </a:rPr>
              <a:t>="</a:t>
            </a:r>
            <a:r>
              <a:rPr lang="en-GB" altLang="fr-FR" b="1" dirty="0">
                <a:solidFill>
                  <a:srgbClr val="009900"/>
                </a:solidFill>
                <a:highlight>
                  <a:srgbClr val="FFFF00"/>
                </a:highlight>
              </a:rPr>
              <a:t>@drawable/sun</a:t>
            </a:r>
            <a:r>
              <a:rPr lang="en-GB" altLang="fr-FR" dirty="0">
                <a:highlight>
                  <a:srgbClr val="FFFF00"/>
                </a:highlight>
              </a:rPr>
              <a:t>" &gt; </a:t>
            </a:r>
            <a:endParaRPr lang="pt-BR" altLang="fr-FR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 dirty="0"/>
              <a:t>&lt;/item&gt;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 sz="500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 dirty="0"/>
              <a:t>&lt;</a:t>
            </a:r>
            <a:r>
              <a:rPr lang="pt-BR" altLang="fr-FR" b="1" dirty="0"/>
              <a:t>item</a:t>
            </a:r>
            <a:r>
              <a:rPr lang="pt-BR" altLang="fr-FR" dirty="0"/>
              <a:t> android:id="@+id/</a:t>
            </a:r>
            <a:r>
              <a:rPr lang="pt-BR" altLang="fr-FR" b="1" dirty="0">
                <a:solidFill>
                  <a:srgbClr val="0000FF"/>
                </a:solidFill>
              </a:rPr>
              <a:t>vol</a:t>
            </a:r>
            <a:r>
              <a:rPr lang="pt-BR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pt-BR" altLang="fr-FR" dirty="0"/>
              <a:t>      </a:t>
            </a:r>
            <a:r>
              <a:rPr lang="en-GB" altLang="fr-FR" dirty="0" err="1"/>
              <a:t>android:title</a:t>
            </a:r>
            <a:r>
              <a:rPr lang="en-GB" altLang="fr-FR" dirty="0"/>
              <a:t>="Un vol"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dirty="0" err="1"/>
              <a:t>android:showAsAction</a:t>
            </a:r>
            <a:r>
              <a:rPr lang="en-GB" altLang="fr-FR" dirty="0"/>
              <a:t>="</a:t>
            </a:r>
            <a:r>
              <a:rPr lang="en-GB" altLang="fr-FR" dirty="0" err="1"/>
              <a:t>ifRoom</a:t>
            </a:r>
            <a:r>
              <a:rPr lang="en-GB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>
                <a:highlight>
                  <a:srgbClr val="FFFF00"/>
                </a:highlight>
              </a:rPr>
              <a:t>      </a:t>
            </a:r>
            <a:r>
              <a:rPr lang="fr-FR" altLang="fr-FR" dirty="0" err="1">
                <a:highlight>
                  <a:srgbClr val="FFFF00"/>
                </a:highlight>
              </a:rPr>
              <a:t>android:icon</a:t>
            </a:r>
            <a:r>
              <a:rPr lang="fr-FR" altLang="fr-FR" dirty="0">
                <a:highlight>
                  <a:srgbClr val="FFFF00"/>
                </a:highlight>
              </a:rPr>
              <a:t>="@</a:t>
            </a:r>
            <a:r>
              <a:rPr lang="fr-FR" altLang="fr-FR" dirty="0" err="1">
                <a:highlight>
                  <a:srgbClr val="FFFF00"/>
                </a:highlight>
              </a:rPr>
              <a:t>drawable</a:t>
            </a:r>
            <a:r>
              <a:rPr lang="fr-FR" altLang="fr-FR" dirty="0">
                <a:highlight>
                  <a:srgbClr val="FFFF00"/>
                </a:highlight>
              </a:rPr>
              <a:t>/globe" /&gt;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</a:t>
            </a:r>
            <a:r>
              <a:rPr lang="fr-FR" altLang="fr-FR" b="1" dirty="0"/>
              <a:t>item</a:t>
            </a:r>
            <a:r>
              <a:rPr lang="fr-FR" altLang="fr-FR" dirty="0"/>
              <a:t> </a:t>
            </a:r>
            <a:r>
              <a:rPr lang="fr-FR" altLang="fr-FR" dirty="0" err="1"/>
              <a:t>android:id</a:t>
            </a:r>
            <a:r>
              <a:rPr lang="fr-FR" altLang="fr-FR" dirty="0"/>
              <a:t>="@+id/</a:t>
            </a:r>
            <a:r>
              <a:rPr lang="fr-FR" altLang="fr-FR" b="1" dirty="0">
                <a:solidFill>
                  <a:srgbClr val="0000FF"/>
                </a:solidFill>
              </a:rPr>
              <a:t>chambre</a:t>
            </a:r>
            <a:r>
              <a:rPr lang="fr-FR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fr-FR" altLang="fr-FR" dirty="0" err="1"/>
              <a:t>android:title</a:t>
            </a:r>
            <a:r>
              <a:rPr lang="fr-FR" altLang="fr-FR" dirty="0"/>
              <a:t>="Une chambre"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en-GB" altLang="fr-FR" dirty="0" err="1"/>
              <a:t>android:showAsAction</a:t>
            </a:r>
            <a:r>
              <a:rPr lang="en-GB" altLang="fr-FR" dirty="0"/>
              <a:t>="</a:t>
            </a:r>
            <a:r>
              <a:rPr lang="en-GB" altLang="fr-FR" dirty="0" err="1"/>
              <a:t>ifRoom</a:t>
            </a:r>
            <a:r>
              <a:rPr lang="en-GB" altLang="fr-FR" dirty="0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dirty="0" err="1"/>
              <a:t>android:icon</a:t>
            </a:r>
            <a:r>
              <a:rPr lang="en-GB" altLang="fr-FR" dirty="0"/>
              <a:t>="@drawable/flag" /&gt;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500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&lt;</a:t>
            </a:r>
            <a:r>
              <a:rPr lang="en-GB" altLang="fr-FR" b="1" dirty="0"/>
              <a:t>item</a:t>
            </a:r>
            <a:r>
              <a:rPr lang="en-GB" altLang="fr-FR" dirty="0"/>
              <a:t> </a:t>
            </a:r>
            <a:r>
              <a:rPr lang="en-GB" altLang="fr-FR" dirty="0" err="1"/>
              <a:t>android:id</a:t>
            </a:r>
            <a:r>
              <a:rPr lang="en-GB" altLang="fr-FR" dirty="0"/>
              <a:t>="@+id/</a:t>
            </a:r>
            <a:r>
              <a:rPr lang="en-GB" altLang="fr-FR" b="1" dirty="0">
                <a:solidFill>
                  <a:srgbClr val="0000FF"/>
                </a:solidFill>
              </a:rPr>
              <a:t>quitter</a:t>
            </a:r>
            <a:r>
              <a:rPr lang="en-GB" altLang="fr-FR" dirty="0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dirty="0" err="1"/>
              <a:t>android:title</a:t>
            </a:r>
            <a:r>
              <a:rPr lang="en-GB" altLang="fr-FR" dirty="0"/>
              <a:t>="Quitter"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</a:t>
            </a:r>
            <a:r>
              <a:rPr lang="en-GB" altLang="fr-FR" dirty="0" err="1"/>
              <a:t>android:showAsAction</a:t>
            </a:r>
            <a:r>
              <a:rPr lang="en-GB" altLang="fr-FR" dirty="0"/>
              <a:t>="</a:t>
            </a:r>
            <a:r>
              <a:rPr lang="en-GB" altLang="fr-FR" dirty="0" err="1"/>
              <a:t>ifRoom</a:t>
            </a:r>
            <a:r>
              <a:rPr lang="en-GB" altLang="fr-FR" dirty="0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>
                <a:highlight>
                  <a:srgbClr val="FFFF00"/>
                </a:highlight>
              </a:rPr>
              <a:t>      </a:t>
            </a:r>
            <a:r>
              <a:rPr lang="en-GB" altLang="fr-FR" dirty="0" err="1">
                <a:highlight>
                  <a:srgbClr val="FFFF00"/>
                </a:highlight>
              </a:rPr>
              <a:t>android:icon</a:t>
            </a:r>
            <a:r>
              <a:rPr lang="en-GB" altLang="fr-FR" dirty="0">
                <a:highlight>
                  <a:srgbClr val="FFFF00"/>
                </a:highlight>
              </a:rPr>
              <a:t>="@drawable/cloud" /&gt; </a:t>
            </a:r>
            <a:endParaRPr lang="fr-FR" altLang="fr-FR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&lt;/menu&gt; </a:t>
            </a:r>
          </a:p>
        </p:txBody>
      </p:sp>
      <p:sp>
        <p:nvSpPr>
          <p:cNvPr id="480264" name="Text Box 8">
            <a:extLst>
              <a:ext uri="{FF2B5EF4-FFF2-40B4-BE49-F238E27FC236}">
                <a16:creationId xmlns:a16="http://schemas.microsoft.com/office/drawing/2014/main" id="{AEE2BB51-B7A2-4164-843E-3F8DBD628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404813"/>
            <a:ext cx="26638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menu_reservation.xml</a:t>
            </a:r>
            <a:endParaRPr lang="fr-FR" altLang="fr-FR"/>
          </a:p>
        </p:txBody>
      </p:sp>
      <p:sp>
        <p:nvSpPr>
          <p:cNvPr id="480265" name="Text Box 9">
            <a:extLst>
              <a:ext uri="{FF2B5EF4-FFF2-40B4-BE49-F238E27FC236}">
                <a16:creationId xmlns:a16="http://schemas.microsoft.com/office/drawing/2014/main" id="{276E307D-325B-491D-BE3C-6464934BC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95813"/>
            <a:ext cx="3887787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icône, petite image png placée dans le répertoire res\drawable ;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attribut android:showAsAction expliquant si l'icône doit apparaître si il y a assez de place ("ifRoom") ou toujours ("always").</a:t>
            </a:r>
          </a:p>
        </p:txBody>
      </p:sp>
      <p:sp>
        <p:nvSpPr>
          <p:cNvPr id="480266" name="Line 10">
            <a:extLst>
              <a:ext uri="{FF2B5EF4-FFF2-40B4-BE49-F238E27FC236}">
                <a16:creationId xmlns:a16="http://schemas.microsoft.com/office/drawing/2014/main" id="{78A4A4EF-E438-4DB4-A8CA-C8F5FF07B1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3575" y="2133600"/>
            <a:ext cx="2808288" cy="25908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80267" name="Line 11">
            <a:extLst>
              <a:ext uri="{FF2B5EF4-FFF2-40B4-BE49-F238E27FC236}">
                <a16:creationId xmlns:a16="http://schemas.microsoft.com/office/drawing/2014/main" id="{4BCEB97E-B00D-4CCF-9343-90807905B7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1773238"/>
            <a:ext cx="3743325" cy="37433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4043" name="Text Box 12">
            <a:extLst>
              <a:ext uri="{FF2B5EF4-FFF2-40B4-BE49-F238E27FC236}">
                <a16:creationId xmlns:a16="http://schemas.microsoft.com/office/drawing/2014/main" id="{53C4B82B-8C64-4861-8ADA-00F9AB584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(6/10)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4044" name="Text Box 13">
            <a:extLst>
              <a:ext uri="{FF2B5EF4-FFF2-40B4-BE49-F238E27FC236}">
                <a16:creationId xmlns:a16="http://schemas.microsoft.com/office/drawing/2014/main" id="{E032D65C-24ED-4450-895A-ADF41848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125538"/>
            <a:ext cx="7207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400"/>
              <a:t>[</a:t>
            </a:r>
            <a:r>
              <a:rPr lang="fr-BE" altLang="fr-FR" sz="1400">
                <a:hlinkClick r:id="rId2" action="ppaction://hlinksldjump"/>
              </a:rPr>
              <a:t>bref</a:t>
            </a:r>
            <a:r>
              <a:rPr lang="fr-BE" altLang="fr-FR" sz="1400"/>
              <a:t>]</a:t>
            </a:r>
            <a:endParaRPr lang="fr-FR" altLang="fr-FR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0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48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500"/>
                                        <p:tgtEl>
                                          <p:spTgt spid="48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0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0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8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62" grpId="0" animBg="1"/>
      <p:bldP spid="480263" grpId="0" animBg="1"/>
      <p:bldP spid="48026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u pied de page 3">
            <a:extLst>
              <a:ext uri="{FF2B5EF4-FFF2-40B4-BE49-F238E27FC236}">
                <a16:creationId xmlns:a16="http://schemas.microsoft.com/office/drawing/2014/main" id="{BFB0B804-AB31-4797-B0D6-3C4340F59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A1429DB-E983-4375-B29B-3EEBA80E2080}" type="slidenum">
              <a:rPr lang="fr-FR" altLang="fr-FR" sz="1200" smtClean="0"/>
              <a:pPr/>
              <a:t>38</a:t>
            </a:fld>
            <a:endParaRPr lang="fr-FR" altLang="fr-FR" sz="1200" dirty="0"/>
          </a:p>
        </p:txBody>
      </p:sp>
      <p:sp>
        <p:nvSpPr>
          <p:cNvPr id="481284" name="Text Box 4">
            <a:extLst>
              <a:ext uri="{FF2B5EF4-FFF2-40B4-BE49-F238E27FC236}">
                <a16:creationId xmlns:a16="http://schemas.microsoft.com/office/drawing/2014/main" id="{82F43E22-3EDD-4EBC-A06F-66388A614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820150" cy="56642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package my.applications.divers;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/>
              <a:t> </a:t>
            </a: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class </a:t>
            </a:r>
            <a:r>
              <a:rPr lang="en-GB" altLang="fr-FR" b="1" i="1"/>
              <a:t>MenuActivity</a:t>
            </a:r>
            <a:r>
              <a:rPr lang="en-GB" altLang="fr-FR"/>
              <a:t> extends </a:t>
            </a:r>
            <a:r>
              <a:rPr lang="en-GB" altLang="fr-FR" b="1"/>
              <a:t>Activity</a:t>
            </a:r>
            <a:endParaRPr lang="en-GB" altLang="fr-FR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    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public boolean onOptionsItemSelected(MenuItem item)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switch (item.getItemId())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case R.id.voyage: Toast.makeText(MenuActivity.this, "Reserver un voyage", 		Toast.LENGTH_SHORT).show();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case R.id.vol: Toast.makeText(MenuActivity.this, "Réserver un vol",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Toast.LENGTH_SHORT).show();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case R.id.chambre: Toast.makeText(MenuActivity.this, "Réserver une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chambre", Toast.LENGTH_SHORT).show();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case R.id.quitter: finish(); return true;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return false;}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</a:t>
            </a:r>
            <a:r>
              <a:rPr lang="fr-FR" altLang="fr-FR"/>
              <a:t>} </a:t>
            </a:r>
          </a:p>
        </p:txBody>
      </p:sp>
      <p:sp>
        <p:nvSpPr>
          <p:cNvPr id="481285" name="Text Box 5">
            <a:extLst>
              <a:ext uri="{FF2B5EF4-FFF2-40B4-BE49-F238E27FC236}">
                <a16:creationId xmlns:a16="http://schemas.microsoft.com/office/drawing/2014/main" id="{FADE4889-7E33-4FEC-AD6F-A9373F23C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MenuActivity.java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45061" name="Text Box 6">
            <a:extLst>
              <a:ext uri="{FF2B5EF4-FFF2-40B4-BE49-F238E27FC236}">
                <a16:creationId xmlns:a16="http://schemas.microsoft.com/office/drawing/2014/main" id="{E8B0FE89-B58D-4F94-8733-004BC55E0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(7/10)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81287" name="Text Box 7">
            <a:extLst>
              <a:ext uri="{FF2B5EF4-FFF2-40B4-BE49-F238E27FC236}">
                <a16:creationId xmlns:a16="http://schemas.microsoft.com/office/drawing/2014/main" id="{53019759-71C0-408F-B2F0-18AE8B194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165850"/>
            <a:ext cx="5262562" cy="4064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Bref, pas de grand changement - mais le résultat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4" grpId="0" animBg="1"/>
      <p:bldP spid="481285" grpId="0" animBg="1"/>
      <p:bldP spid="48128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u pied de page 3">
            <a:extLst>
              <a:ext uri="{FF2B5EF4-FFF2-40B4-BE49-F238E27FC236}">
                <a16:creationId xmlns:a16="http://schemas.microsoft.com/office/drawing/2014/main" id="{6096D82E-9C2E-404C-9A50-99EADAAB6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8D738DE-9A4D-4E97-899C-879C6AD29E64}" type="slidenum">
              <a:rPr lang="fr-FR" altLang="fr-FR" sz="1200" smtClean="0"/>
              <a:pPr/>
              <a:t>39</a:t>
            </a:fld>
            <a:endParaRPr lang="fr-FR" altLang="fr-FR" sz="1200" dirty="0"/>
          </a:p>
        </p:txBody>
      </p:sp>
      <p:sp>
        <p:nvSpPr>
          <p:cNvPr id="46083" name="Text Box 4">
            <a:extLst>
              <a:ext uri="{FF2B5EF4-FFF2-40B4-BE49-F238E27FC236}">
                <a16:creationId xmlns:a16="http://schemas.microsoft.com/office/drawing/2014/main" id="{FA81F9FC-B562-4B2C-B6A2-33001B5EC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(8/10)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83333" name="Picture 5">
            <a:extLst>
              <a:ext uri="{FF2B5EF4-FFF2-40B4-BE49-F238E27FC236}">
                <a16:creationId xmlns:a16="http://schemas.microsoft.com/office/drawing/2014/main" id="{2B4FB0D0-E7F4-4D4C-977C-5567B005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19405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3334" name="Text Box 6">
            <a:extLst>
              <a:ext uri="{FF2B5EF4-FFF2-40B4-BE49-F238E27FC236}">
                <a16:creationId xmlns:a16="http://schemas.microsoft.com/office/drawing/2014/main" id="{D9E158CA-2606-4B56-AF4A-D27DCBCFA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341438"/>
            <a:ext cx="56515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fr-FR" altLang="fr-FR">
                <a:sym typeface="Wingdings" panose="05000000000000000000" pitchFamily="2" charset="2"/>
              </a:rPr>
              <a:t> L</a:t>
            </a:r>
            <a:r>
              <a:rPr lang="fr-FR" altLang="fr-FR"/>
              <a:t>es icônes apparaissent, mais dans un menu conventionnel !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endParaRPr lang="fr-BE" altLang="fr-FR"/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endParaRPr lang="fr-FR" altLang="fr-FR"/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fr-FR" altLang="fr-FR"/>
              <a:t>? En fait, les barres d'action n'existent que depuis la version Honeycomb d'Android (donc 3.0  =  API 11).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fr-FR" altLang="fr-FR"/>
              <a:t>Et donc, comme souvent dans les applications Android, il faut écrire dans le fichier </a:t>
            </a:r>
            <a:r>
              <a:rPr lang="fr-FR" altLang="fr-FR" b="1">
                <a:solidFill>
                  <a:srgbClr val="0000FF"/>
                </a:solidFill>
              </a:rPr>
              <a:t>AndroidManifest</a:t>
            </a:r>
            <a:r>
              <a:rPr lang="fr-FR" altLang="fr-FR"/>
              <a:t> le fait que l'on travaille au moins dans cette version, soit quelque chose de ce genre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8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3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3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3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ce réservé du pied de page 3">
            <a:extLst>
              <a:ext uri="{FF2B5EF4-FFF2-40B4-BE49-F238E27FC236}">
                <a16:creationId xmlns:a16="http://schemas.microsoft.com/office/drawing/2014/main" id="{B476A4B6-8A06-46BF-A9BA-1D6BDBF9CF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CCA1188-DEFB-4792-8C23-0CCC8DE9E413}" type="slidenum">
              <a:rPr lang="fr-FR" altLang="fr-FR" sz="1200" smtClean="0"/>
              <a:pPr/>
              <a:t>4</a:t>
            </a:fld>
            <a:endParaRPr lang="fr-FR" altLang="fr-FR" sz="1200" dirty="0"/>
          </a:p>
        </p:txBody>
      </p:sp>
      <p:sp>
        <p:nvSpPr>
          <p:cNvPr id="386050" name="Text Box 2">
            <a:extLst>
              <a:ext uri="{FF2B5EF4-FFF2-40B4-BE49-F238E27FC236}">
                <a16:creationId xmlns:a16="http://schemas.microsoft.com/office/drawing/2014/main" id="{FF59810E-2C1C-4655-8CB6-6F73292DA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84313"/>
            <a:ext cx="8569325" cy="1311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BE" altLang="fr-FR" dirty="0"/>
              <a:t>Tous les composants graphiques d'Android héritent de </a:t>
            </a:r>
            <a:r>
              <a:rPr lang="fr-BE" altLang="fr-FR" dirty="0">
                <a:highlight>
                  <a:srgbClr val="FFFF00"/>
                </a:highlight>
              </a:rPr>
              <a:t>la classe </a:t>
            </a:r>
            <a:r>
              <a:rPr lang="fr-BE" altLang="fr-FR" b="1" dirty="0" err="1">
                <a:highlight>
                  <a:srgbClr val="FFFF00"/>
                </a:highlight>
              </a:rPr>
              <a:t>View</a:t>
            </a:r>
            <a:r>
              <a:rPr lang="fr-BE" altLang="fr-FR" b="1" dirty="0">
                <a:highlight>
                  <a:srgbClr val="FFFF00"/>
                </a:highlight>
              </a:rPr>
              <a:t> </a:t>
            </a:r>
            <a:r>
              <a:rPr lang="fr-BE" altLang="fr-FR" dirty="0">
                <a:highlight>
                  <a:srgbClr val="FFFF00"/>
                </a:highlight>
              </a:rPr>
              <a:t>(package </a:t>
            </a:r>
            <a:r>
              <a:rPr lang="fr-BE" altLang="fr-FR" dirty="0" err="1">
                <a:highlight>
                  <a:srgbClr val="FFFF00"/>
                </a:highlight>
              </a:rPr>
              <a:t>android.view</a:t>
            </a:r>
            <a:r>
              <a:rPr lang="fr-BE" altLang="fr-FR" dirty="0">
                <a:highlight>
                  <a:srgbClr val="FFFF00"/>
                </a:highlight>
              </a:rPr>
              <a:t>). Cette dernière sert de base aux sous-classes appelées </a:t>
            </a:r>
            <a:r>
              <a:rPr lang="fr-BE" altLang="fr-FR" b="1" dirty="0">
                <a:highlight>
                  <a:srgbClr val="FFFF00"/>
                </a:highlight>
              </a:rPr>
              <a:t>widgets</a:t>
            </a:r>
            <a:r>
              <a:rPr lang="fr-BE" altLang="fr-FR" dirty="0"/>
              <a:t>, qui sont des éléments de l'interface graphique (GUI) prêts à être utilisés comme les champs de texte, les boutons ou cases à cocher, etc.</a:t>
            </a:r>
            <a:r>
              <a:rPr lang="fr-FR" altLang="fr-FR" dirty="0"/>
              <a:t> </a:t>
            </a:r>
          </a:p>
        </p:txBody>
      </p:sp>
      <p:sp>
        <p:nvSpPr>
          <p:cNvPr id="10244" name="Text Box 3">
            <a:extLst>
              <a:ext uri="{FF2B5EF4-FFF2-40B4-BE49-F238E27FC236}">
                <a16:creationId xmlns:a16="http://schemas.microsoft.com/office/drawing/2014/main" id="{49B0EC6C-AABB-4D03-AAEC-D4E2B64D9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7563" y="1141413"/>
            <a:ext cx="36718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>
                <a:solidFill>
                  <a:srgbClr val="6600CC"/>
                </a:solidFill>
              </a:rPr>
              <a:t>1. View et ViewGroup</a:t>
            </a:r>
          </a:p>
        </p:txBody>
      </p:sp>
      <p:pic>
        <p:nvPicPr>
          <p:cNvPr id="386052" name="Picture 4">
            <a:extLst>
              <a:ext uri="{FF2B5EF4-FFF2-40B4-BE49-F238E27FC236}">
                <a16:creationId xmlns:a16="http://schemas.microsoft.com/office/drawing/2014/main" id="{5CF54EFE-CC51-49E2-BD29-49A19D86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22638"/>
            <a:ext cx="4392612" cy="320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6" name="Text Box 5">
            <a:extLst>
              <a:ext uri="{FF2B5EF4-FFF2-40B4-BE49-F238E27FC236}">
                <a16:creationId xmlns:a16="http://schemas.microsoft.com/office/drawing/2014/main" id="{5F8C1405-AC57-46B1-82E3-BA55D87DA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(1/20)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86054" name="Picture 6">
            <a:extLst>
              <a:ext uri="{FF2B5EF4-FFF2-40B4-BE49-F238E27FC236}">
                <a16:creationId xmlns:a16="http://schemas.microsoft.com/office/drawing/2014/main" id="{06E4F23F-6104-45E8-88F8-F5A353FF9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141663"/>
            <a:ext cx="4176713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6055" name="Text Box 7">
            <a:extLst>
              <a:ext uri="{FF2B5EF4-FFF2-40B4-BE49-F238E27FC236}">
                <a16:creationId xmlns:a16="http://schemas.microsoft.com/office/drawing/2014/main" id="{4A0D01F1-AF86-430F-803E-6AB638959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852738"/>
            <a:ext cx="3744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i="1"/>
              <a:t>Composants usuels</a:t>
            </a:r>
            <a:r>
              <a:rPr lang="fr-BE" altLang="fr-FR"/>
              <a:t>:</a:t>
            </a:r>
            <a:endParaRPr lang="fr-FR" altLang="fr-FR"/>
          </a:p>
        </p:txBody>
      </p:sp>
      <p:sp>
        <p:nvSpPr>
          <p:cNvPr id="386056" name="Oval 8">
            <a:extLst>
              <a:ext uri="{FF2B5EF4-FFF2-40B4-BE49-F238E27FC236}">
                <a16:creationId xmlns:a16="http://schemas.microsoft.com/office/drawing/2014/main" id="{80B468C6-3C89-41F8-ADCA-29348A033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088" y="2924175"/>
            <a:ext cx="936625" cy="576263"/>
          </a:xfrm>
          <a:prstGeom prst="ellipse">
            <a:avLst/>
          </a:prstGeom>
          <a:noFill/>
          <a:ln w="38100" algn="ctr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86057" name="Rectangle 9">
            <a:extLst>
              <a:ext uri="{FF2B5EF4-FFF2-40B4-BE49-F238E27FC236}">
                <a16:creationId xmlns:a16="http://schemas.microsoft.com/office/drawing/2014/main" id="{C626F600-0FA8-43B5-903A-74EFABD04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4941888"/>
            <a:ext cx="720725" cy="215900"/>
          </a:xfrm>
          <a:prstGeom prst="rect">
            <a:avLst/>
          </a:prstGeom>
          <a:noFill/>
          <a:ln w="38100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86058" name="Rectangle 10">
            <a:extLst>
              <a:ext uri="{FF2B5EF4-FFF2-40B4-BE49-F238E27FC236}">
                <a16:creationId xmlns:a16="http://schemas.microsoft.com/office/drawing/2014/main" id="{324A7539-D17C-4A37-AE92-A200BD3AC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6019800"/>
            <a:ext cx="792163" cy="217488"/>
          </a:xfrm>
          <a:prstGeom prst="rect">
            <a:avLst/>
          </a:prstGeom>
          <a:noFill/>
          <a:ln w="38100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C4EA779-8480-4F95-91AF-7B584F8EE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6488" y="303213"/>
            <a:ext cx="6780212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/>
              <a:t>Rappel: le FindViewById crée un objet vue </a:t>
            </a:r>
          </a:p>
          <a:p>
            <a:r>
              <a:rPr lang="fr-FR" altLang="fr-FR"/>
              <a:t>à partir de ressources  (fichier XML généré par Android Studio)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500"/>
                                        <p:tgtEl>
                                          <p:spTgt spid="3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500"/>
                                        <p:tgtEl>
                                          <p:spTgt spid="3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055" grpId="0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ce réservé du pied de page 3">
            <a:extLst>
              <a:ext uri="{FF2B5EF4-FFF2-40B4-BE49-F238E27FC236}">
                <a16:creationId xmlns:a16="http://schemas.microsoft.com/office/drawing/2014/main" id="{4146F6B8-BD2B-4EE0-9FF1-3CFFE6E8D2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BC4EA7C-18A6-4821-A3D3-078A3A20848A}" type="slidenum">
              <a:rPr lang="fr-FR" altLang="fr-FR" sz="1200" smtClean="0"/>
              <a:pPr/>
              <a:t>40</a:t>
            </a:fld>
            <a:endParaRPr lang="fr-FR" altLang="fr-FR" sz="1200" dirty="0"/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EE98B833-9879-418E-8220-A8926A479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(9/10)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84357" name="Text Box 5">
            <a:extLst>
              <a:ext uri="{FF2B5EF4-FFF2-40B4-BE49-F238E27FC236}">
                <a16:creationId xmlns:a16="http://schemas.microsoft.com/office/drawing/2014/main" id="{44078C1B-38B5-476B-B6AC-4D1174D63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8820150" cy="5283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&lt;?</a:t>
            </a:r>
            <a:r>
              <a:rPr lang="fr-FR" altLang="fr-FR" u="sng" dirty="0"/>
              <a:t>xml</a:t>
            </a:r>
            <a:r>
              <a:rPr lang="fr-FR" altLang="fr-FR" dirty="0"/>
              <a:t> version="1.0" </a:t>
            </a:r>
            <a:r>
              <a:rPr lang="fr-FR" altLang="fr-FR" dirty="0" err="1"/>
              <a:t>encoding</a:t>
            </a:r>
            <a:r>
              <a:rPr lang="fr-FR" altLang="fr-FR" dirty="0"/>
              <a:t>="</a:t>
            </a:r>
            <a:r>
              <a:rPr lang="fr-FR" altLang="fr-FR" u="sng" dirty="0"/>
              <a:t>utf</a:t>
            </a:r>
            <a:r>
              <a:rPr lang="fr-FR" altLang="fr-FR" dirty="0"/>
              <a:t>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</a:t>
            </a:r>
            <a:r>
              <a:rPr lang="fr-FR" altLang="fr-FR" b="1" dirty="0" err="1"/>
              <a:t>manifest</a:t>
            </a:r>
            <a:r>
              <a:rPr lang="fr-FR" altLang="fr-FR" dirty="0"/>
              <a:t> </a:t>
            </a:r>
            <a:r>
              <a:rPr lang="fr-FR" altLang="fr-FR" dirty="0" err="1"/>
              <a:t>xmlns:android</a:t>
            </a:r>
            <a:r>
              <a:rPr lang="fr-FR" altLang="fr-FR" dirty="0"/>
              <a:t>="http://schemas.android.com/</a:t>
            </a:r>
            <a:r>
              <a:rPr lang="fr-FR" altLang="fr-FR" dirty="0" err="1"/>
              <a:t>apk</a:t>
            </a:r>
            <a:r>
              <a:rPr lang="fr-FR" altLang="fr-FR" dirty="0"/>
              <a:t>/</a:t>
            </a:r>
            <a:r>
              <a:rPr lang="fr-FR" altLang="fr-FR" dirty="0" err="1"/>
              <a:t>res</a:t>
            </a:r>
            <a:r>
              <a:rPr lang="fr-FR" altLang="fr-FR" dirty="0"/>
              <a:t>/</a:t>
            </a:r>
            <a:r>
              <a:rPr lang="fr-FR" altLang="fr-FR" dirty="0" err="1"/>
              <a:t>android</a:t>
            </a:r>
            <a:r>
              <a:rPr lang="fr-FR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fr-FR" altLang="fr-FR" b="1" dirty="0"/>
              <a:t>package</a:t>
            </a:r>
            <a:r>
              <a:rPr lang="fr-FR" altLang="fr-FR" dirty="0"/>
              <a:t>="</a:t>
            </a:r>
            <a:r>
              <a:rPr lang="fr-FR" altLang="fr-FR" dirty="0" err="1"/>
              <a:t>applics.basics</a:t>
            </a:r>
            <a:r>
              <a:rPr lang="fr-FR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fr-FR" altLang="fr-FR" dirty="0" err="1"/>
              <a:t>android:versionCode</a:t>
            </a:r>
            <a:r>
              <a:rPr lang="fr-FR" altLang="fr-FR" dirty="0"/>
              <a:t>="1"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fr-FR" altLang="fr-FR" dirty="0" err="1"/>
              <a:t>android:versionName</a:t>
            </a:r>
            <a:r>
              <a:rPr lang="fr-FR" altLang="fr-FR" dirty="0"/>
              <a:t>="1.0"&gt;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&lt;</a:t>
            </a:r>
            <a:r>
              <a:rPr lang="fr-FR" altLang="fr-FR" b="1" dirty="0"/>
              <a:t>application</a:t>
            </a:r>
            <a:r>
              <a:rPr lang="fr-FR" altLang="fr-FR" dirty="0"/>
              <a:t> </a:t>
            </a:r>
            <a:r>
              <a:rPr lang="fr-FR" altLang="fr-FR" dirty="0" err="1"/>
              <a:t>android:icon</a:t>
            </a:r>
            <a:r>
              <a:rPr lang="fr-FR" altLang="fr-FR" dirty="0"/>
              <a:t>="</a:t>
            </a:r>
            <a:r>
              <a:rPr lang="fr-FR" altLang="fr-FR" u="sng" dirty="0"/>
              <a:t>@</a:t>
            </a:r>
            <a:r>
              <a:rPr lang="fr-FR" altLang="fr-FR" u="sng" dirty="0" err="1"/>
              <a:t>drawable</a:t>
            </a:r>
            <a:r>
              <a:rPr lang="fr-FR" altLang="fr-FR" dirty="0"/>
              <a:t>/</a:t>
            </a:r>
            <a:r>
              <a:rPr lang="fr-FR" altLang="fr-FR" dirty="0" err="1"/>
              <a:t>icon</a:t>
            </a:r>
            <a:r>
              <a:rPr lang="fr-FR" altLang="fr-FR" dirty="0"/>
              <a:t>"     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     </a:t>
            </a:r>
            <a:r>
              <a:rPr lang="fr-FR" altLang="fr-FR" dirty="0" err="1"/>
              <a:t>android:label</a:t>
            </a:r>
            <a:r>
              <a:rPr lang="fr-FR" altLang="fr-FR" dirty="0"/>
              <a:t>="@string/</a:t>
            </a:r>
            <a:r>
              <a:rPr lang="fr-FR" altLang="fr-FR" dirty="0" err="1"/>
              <a:t>app_name</a:t>
            </a:r>
            <a:r>
              <a:rPr lang="fr-FR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en-GB" altLang="fr-FR" dirty="0"/>
              <a:t>&lt;</a:t>
            </a:r>
            <a:r>
              <a:rPr lang="en-GB" altLang="fr-FR" b="1" dirty="0"/>
              <a:t>activity</a:t>
            </a:r>
            <a:r>
              <a:rPr lang="en-GB" altLang="fr-FR" dirty="0"/>
              <a:t> </a:t>
            </a:r>
            <a:r>
              <a:rPr lang="en-GB" altLang="fr-FR" b="1" dirty="0" err="1"/>
              <a:t>android:name</a:t>
            </a:r>
            <a:r>
              <a:rPr lang="en-GB" altLang="fr-FR" dirty="0"/>
              <a:t>=". </a:t>
            </a:r>
            <a:r>
              <a:rPr lang="en-GB" altLang="fr-FR" dirty="0" err="1"/>
              <a:t>MenuActivity</a:t>
            </a:r>
            <a:r>
              <a:rPr lang="en-GB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  </a:t>
            </a:r>
            <a:r>
              <a:rPr lang="en-GB" altLang="fr-FR" dirty="0" err="1"/>
              <a:t>android:label</a:t>
            </a:r>
            <a:r>
              <a:rPr lang="en-GB" altLang="fr-FR" dirty="0"/>
              <a:t>="@string/</a:t>
            </a:r>
            <a:r>
              <a:rPr lang="en-GB" altLang="fr-FR" dirty="0" err="1"/>
              <a:t>app_name</a:t>
            </a:r>
            <a:r>
              <a:rPr lang="en-GB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fr-FR" altLang="fr-FR" dirty="0"/>
              <a:t>&lt;</a:t>
            </a:r>
            <a:r>
              <a:rPr lang="fr-FR" altLang="fr-FR" b="1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</a:t>
            </a:r>
            <a:r>
              <a:rPr lang="fr-FR" altLang="fr-FR" b="1" dirty="0"/>
              <a:t>action</a:t>
            </a:r>
            <a:r>
              <a:rPr lang="fr-FR" altLang="fr-FR" dirty="0"/>
              <a:t>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android.intent.action.</a:t>
            </a:r>
            <a:r>
              <a:rPr lang="fr-FR" altLang="fr-FR" b="1" dirty="0" err="1"/>
              <a:t>MAIN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</a:t>
            </a:r>
            <a:r>
              <a:rPr lang="en-GB" altLang="fr-FR" dirty="0"/>
              <a:t>&lt;category </a:t>
            </a:r>
            <a:r>
              <a:rPr lang="en-GB" altLang="fr-FR" dirty="0" err="1"/>
              <a:t>android:name</a:t>
            </a:r>
            <a:r>
              <a:rPr lang="en-GB" altLang="fr-FR" dirty="0"/>
              <a:t>="</a:t>
            </a:r>
            <a:r>
              <a:rPr lang="en-GB" altLang="fr-FR" dirty="0" err="1"/>
              <a:t>android.intent.category.LAUNCHER</a:t>
            </a:r>
            <a:r>
              <a:rPr lang="en-GB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fr-FR" altLang="fr-FR" dirty="0"/>
              <a:t>&lt;</a:t>
            </a:r>
            <a:r>
              <a:rPr lang="fr-FR" altLang="fr-FR" b="1" dirty="0"/>
              <a:t>/</a:t>
            </a:r>
            <a:r>
              <a:rPr lang="fr-FR" altLang="fr-FR" b="1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&lt;/</a:t>
            </a:r>
            <a:r>
              <a:rPr lang="fr-FR" altLang="fr-FR" dirty="0" err="1"/>
              <a:t>activity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&lt;/application&gt;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&lt;</a:t>
            </a:r>
            <a:r>
              <a:rPr lang="fr-FR" altLang="fr-FR" b="1" dirty="0">
                <a:highlight>
                  <a:srgbClr val="FFFF00"/>
                </a:highlight>
              </a:rPr>
              <a:t>uses</a:t>
            </a:r>
            <a:r>
              <a:rPr lang="fr-FR" altLang="fr-FR" dirty="0">
                <a:highlight>
                  <a:srgbClr val="FFFF00"/>
                </a:highlight>
              </a:rPr>
              <a:t>-</a:t>
            </a:r>
            <a:r>
              <a:rPr lang="fr-FR" altLang="fr-FR" dirty="0" err="1">
                <a:highlight>
                  <a:srgbClr val="FFFF00"/>
                </a:highlight>
              </a:rPr>
              <a:t>sdk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 err="1">
                <a:highlight>
                  <a:srgbClr val="FFFF00"/>
                </a:highlight>
              </a:rPr>
              <a:t>android:minSdkVersion</a:t>
            </a:r>
            <a:r>
              <a:rPr lang="fr-FR" altLang="fr-FR" dirty="0">
                <a:highlight>
                  <a:srgbClr val="FFFF00"/>
                </a:highlight>
              </a:rPr>
              <a:t>="4" </a:t>
            </a:r>
            <a:r>
              <a:rPr lang="fr-FR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android:targetSdkVersion</a:t>
            </a:r>
            <a:r>
              <a:rPr lang="fr-FR" altLang="fr-FR" b="1" dirty="0">
                <a:solidFill>
                  <a:srgbClr val="0000FF"/>
                </a:solidFill>
                <a:highlight>
                  <a:srgbClr val="FFFF00"/>
                </a:highlight>
              </a:rPr>
              <a:t>="11"</a:t>
            </a:r>
            <a:r>
              <a:rPr lang="fr-FR" altLang="fr-FR" dirty="0">
                <a:highlight>
                  <a:srgbClr val="FFFF00"/>
                </a:highlight>
              </a:rPr>
              <a:t>/&gt; </a:t>
            </a:r>
            <a:r>
              <a:rPr lang="fr-FR" altLang="fr-FR" dirty="0"/>
              <a:t>&lt;/</a:t>
            </a:r>
            <a:r>
              <a:rPr lang="fr-FR" altLang="fr-FR" dirty="0" err="1"/>
              <a:t>manifest</a:t>
            </a:r>
            <a:r>
              <a:rPr lang="fr-FR" altLang="fr-FR" dirty="0"/>
              <a:t>&gt; </a:t>
            </a:r>
          </a:p>
        </p:txBody>
      </p:sp>
      <p:sp>
        <p:nvSpPr>
          <p:cNvPr id="484358" name="Text Box 6">
            <a:extLst>
              <a:ext uri="{FF2B5EF4-FFF2-40B4-BE49-F238E27FC236}">
                <a16:creationId xmlns:a16="http://schemas.microsoft.com/office/drawing/2014/main" id="{80595EDE-C041-4637-8F3E-9D5C4F22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287463"/>
            <a:ext cx="26638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0000FF"/>
                </a:solidFill>
              </a:rPr>
              <a:t>AndroidManifest</a:t>
            </a:r>
            <a:r>
              <a:rPr lang="fr-FR" altLang="fr-FR" b="1">
                <a:solidFill>
                  <a:srgbClr val="0000FF"/>
                </a:solidFill>
              </a:rPr>
              <a:t>.xml</a:t>
            </a:r>
          </a:p>
        </p:txBody>
      </p:sp>
      <p:sp>
        <p:nvSpPr>
          <p:cNvPr id="484359" name="Oval 7">
            <a:extLst>
              <a:ext uri="{FF2B5EF4-FFF2-40B4-BE49-F238E27FC236}">
                <a16:creationId xmlns:a16="http://schemas.microsoft.com/office/drawing/2014/main" id="{EAA42B54-AFA2-4CAA-9372-ED23F4FC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5876925"/>
            <a:ext cx="4032250" cy="720725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8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57" grpId="0" animBg="1"/>
      <p:bldP spid="4843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ce réservé du pied de page 3">
            <a:extLst>
              <a:ext uri="{FF2B5EF4-FFF2-40B4-BE49-F238E27FC236}">
                <a16:creationId xmlns:a16="http://schemas.microsoft.com/office/drawing/2014/main" id="{17E35708-088A-470E-942F-993534A320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261E871-6372-4F6E-8A4B-902B11DC493C}" type="slidenum">
              <a:rPr lang="fr-FR" altLang="fr-FR" sz="1200" smtClean="0"/>
              <a:pPr/>
              <a:t>41</a:t>
            </a:fld>
            <a:endParaRPr lang="fr-FR" altLang="fr-FR" sz="1200" dirty="0"/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DE692DC7-DF6F-41F9-9DA5-8662CA352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5329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14. Les menus (10/10)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85381" name="Picture 5">
            <a:extLst>
              <a:ext uri="{FF2B5EF4-FFF2-40B4-BE49-F238E27FC236}">
                <a16:creationId xmlns:a16="http://schemas.microsoft.com/office/drawing/2014/main" id="{E23E3AC1-D193-4690-9D14-142A25092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196975"/>
            <a:ext cx="2536825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382" name="Picture 6">
            <a:extLst>
              <a:ext uri="{FF2B5EF4-FFF2-40B4-BE49-F238E27FC236}">
                <a16:creationId xmlns:a16="http://schemas.microsoft.com/office/drawing/2014/main" id="{D2624020-A33A-4220-B832-D2E4E79F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12875"/>
            <a:ext cx="2527300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383" name="Picture 7">
            <a:extLst>
              <a:ext uri="{FF2B5EF4-FFF2-40B4-BE49-F238E27FC236}">
                <a16:creationId xmlns:a16="http://schemas.microsoft.com/office/drawing/2014/main" id="{B6F6029A-2372-415C-B990-A68EBB15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831975"/>
            <a:ext cx="2544763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5384" name="Picture 8">
            <a:extLst>
              <a:ext uri="{FF2B5EF4-FFF2-40B4-BE49-F238E27FC236}">
                <a16:creationId xmlns:a16="http://schemas.microsoft.com/office/drawing/2014/main" id="{52229F75-2858-4205-9312-C964E812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2565400"/>
            <a:ext cx="25098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5385" name="Text Box 9">
            <a:extLst>
              <a:ext uri="{FF2B5EF4-FFF2-40B4-BE49-F238E27FC236}">
                <a16:creationId xmlns:a16="http://schemas.microsoft.com/office/drawing/2014/main" id="{E6CAAC46-0D5A-4ECF-9C42-F41451BA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73688"/>
            <a:ext cx="5976938" cy="1201737"/>
          </a:xfrm>
          <a:prstGeom prst="rect">
            <a:avLst/>
          </a:prstGeom>
          <a:solidFill>
            <a:srgbClr val="CCFF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800" dirty="0"/>
              <a:t>Bien sûr, si on orne les items "vol" et "chambre" d'un attribut </a:t>
            </a:r>
            <a:endParaRPr lang="en-GB" altLang="fr-FR" sz="1800" dirty="0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sz="1800" dirty="0" err="1">
                <a:solidFill>
                  <a:srgbClr val="0000FF"/>
                </a:solidFill>
                <a:highlight>
                  <a:srgbClr val="FFFF00"/>
                </a:highlight>
              </a:rPr>
              <a:t>android:showAsAction</a:t>
            </a:r>
            <a:r>
              <a:rPr lang="en-GB" altLang="fr-FR" sz="1800" dirty="0">
                <a:solidFill>
                  <a:srgbClr val="0000FF"/>
                </a:solidFill>
                <a:highlight>
                  <a:srgbClr val="FFFF00"/>
                </a:highlight>
              </a:rPr>
              <a:t>="always"</a:t>
            </a:r>
            <a:r>
              <a:rPr lang="en-GB" altLang="fr-FR" sz="1800" dirty="0">
                <a:highlight>
                  <a:srgbClr val="FFFF00"/>
                </a:highlight>
              </a:rPr>
              <a:t>,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sz="1800" dirty="0"/>
              <a:t>on </a:t>
            </a:r>
            <a:r>
              <a:rPr lang="en-GB" altLang="fr-FR" sz="1800" dirty="0" err="1"/>
              <a:t>obtiendra</a:t>
            </a:r>
            <a:r>
              <a:rPr lang="en-GB" altLang="fr-FR" sz="1800" dirty="0"/>
              <a:t> :</a:t>
            </a:r>
            <a:endParaRPr lang="fr-FR" altLang="fr-FR" sz="1800" dirty="0"/>
          </a:p>
        </p:txBody>
      </p:sp>
      <p:sp>
        <p:nvSpPr>
          <p:cNvPr id="485386" name="Oval 10">
            <a:extLst>
              <a:ext uri="{FF2B5EF4-FFF2-40B4-BE49-F238E27FC236}">
                <a16:creationId xmlns:a16="http://schemas.microsoft.com/office/drawing/2014/main" id="{46AEA73C-0A3E-4DA8-A2DB-9E22000F2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916113"/>
            <a:ext cx="1081088" cy="720725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485387" name="Oval 11">
            <a:extLst>
              <a:ext uri="{FF2B5EF4-FFF2-40B4-BE49-F238E27FC236}">
                <a16:creationId xmlns:a16="http://schemas.microsoft.com/office/drawing/2014/main" id="{AD51E114-08B0-4088-A38C-BF07E6B81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276475"/>
            <a:ext cx="1584325" cy="504825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485388" name="Oval 12">
            <a:extLst>
              <a:ext uri="{FF2B5EF4-FFF2-40B4-BE49-F238E27FC236}">
                <a16:creationId xmlns:a16="http://schemas.microsoft.com/office/drawing/2014/main" id="{21428EFD-4FBA-41C8-B393-3E9B0EE04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2708275"/>
            <a:ext cx="1512888" cy="577850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8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8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pied de page 3">
            <a:extLst>
              <a:ext uri="{FF2B5EF4-FFF2-40B4-BE49-F238E27FC236}">
                <a16:creationId xmlns:a16="http://schemas.microsoft.com/office/drawing/2014/main" id="{EBD6E7F0-9750-443A-8A5E-22BF472EC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4B58A15-0377-41F6-BC98-4C0538775125}" type="slidenum">
              <a:rPr lang="fr-FR" altLang="fr-FR" sz="1200" smtClean="0"/>
              <a:pPr/>
              <a:t>42</a:t>
            </a:fld>
            <a:endParaRPr lang="fr-FR" altLang="fr-FR" sz="1200" dirty="0"/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0D12A8E6-A567-46BD-A66F-46D5724DE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(1/10)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9156" name="Text Box 5">
            <a:extLst>
              <a:ext uri="{FF2B5EF4-FFF2-40B4-BE49-F238E27FC236}">
                <a16:creationId xmlns:a16="http://schemas.microsoft.com/office/drawing/2014/main" id="{FD489A71-9221-4BAC-9046-7E22FFB07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7489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Une simplissime application Android destinée aux médecins effectuant leurs consultations et souhaitant garder une trace de leurs contacts avec leurs patients </a:t>
            </a:r>
          </a:p>
        </p:txBody>
      </p:sp>
      <p:pic>
        <p:nvPicPr>
          <p:cNvPr id="486406" name="Picture 6">
            <a:extLst>
              <a:ext uri="{FF2B5EF4-FFF2-40B4-BE49-F238E27FC236}">
                <a16:creationId xmlns:a16="http://schemas.microsoft.com/office/drawing/2014/main" id="{298C2D67-FB63-4DC4-A274-47CDE157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1196975"/>
            <a:ext cx="10287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6407" name="Picture 7">
            <a:extLst>
              <a:ext uri="{FF2B5EF4-FFF2-40B4-BE49-F238E27FC236}">
                <a16:creationId xmlns:a16="http://schemas.microsoft.com/office/drawing/2014/main" id="{4F0A6FB4-20D8-47E8-A092-5E9185AE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5761038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408" name="Text Box 8">
            <a:extLst>
              <a:ext uri="{FF2B5EF4-FFF2-40B4-BE49-F238E27FC236}">
                <a16:creationId xmlns:a16="http://schemas.microsoft.com/office/drawing/2014/main" id="{A426BDFF-1FFD-43DE-80C0-B32213688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941888"/>
            <a:ext cx="259238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La structure du GUI est assez simple mais met en action différents layouts et contrôles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500"/>
                                        <p:tgtEl>
                                          <p:spTgt spid="48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u pied de page 3">
            <a:extLst>
              <a:ext uri="{FF2B5EF4-FFF2-40B4-BE49-F238E27FC236}">
                <a16:creationId xmlns:a16="http://schemas.microsoft.com/office/drawing/2014/main" id="{F28DEF62-CA99-4F0D-BE5B-D4F40BDBEF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8E5DCFCD-1402-4C46-BEC4-32B4FEB4E547}" type="slidenum">
              <a:rPr lang="fr-FR" altLang="fr-FR" sz="1200" smtClean="0"/>
              <a:pPr/>
              <a:t>43</a:t>
            </a:fld>
            <a:endParaRPr lang="fr-FR" altLang="fr-FR" sz="1200" dirty="0"/>
          </a:p>
        </p:txBody>
      </p:sp>
      <p:sp>
        <p:nvSpPr>
          <p:cNvPr id="50179" name="Text Box 4">
            <a:extLst>
              <a:ext uri="{FF2B5EF4-FFF2-40B4-BE49-F238E27FC236}">
                <a16:creationId xmlns:a16="http://schemas.microsoft.com/office/drawing/2014/main" id="{8323EDEE-32F0-43D1-A8EE-960B04972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(2/10)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87429" name="Picture 5">
            <a:extLst>
              <a:ext uri="{FF2B5EF4-FFF2-40B4-BE49-F238E27FC236}">
                <a16:creationId xmlns:a16="http://schemas.microsoft.com/office/drawing/2014/main" id="{4EE4101B-3051-4AA5-B91B-F4260254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4492625" cy="51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7431" name="Text Box 7">
            <a:extLst>
              <a:ext uri="{FF2B5EF4-FFF2-40B4-BE49-F238E27FC236}">
                <a16:creationId xmlns:a16="http://schemas.microsoft.com/office/drawing/2014/main" id="{8305C674-0E1C-420A-B299-C0EB57A7B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284538"/>
            <a:ext cx="2808288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après éventuellement des rectifications manuelles dans le fichier XML ;-) !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6000">
                <a:sym typeface="Wingdings" panose="05000000000000000000" pitchFamily="2" charset="2"/>
              </a:rPr>
              <a:t></a:t>
            </a:r>
            <a:r>
              <a:rPr lang="fr-FR" altLang="fr-FR" sz="600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4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43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ce réservé du pied de page 3">
            <a:extLst>
              <a:ext uri="{FF2B5EF4-FFF2-40B4-BE49-F238E27FC236}">
                <a16:creationId xmlns:a16="http://schemas.microsoft.com/office/drawing/2014/main" id="{C8468AAF-0E0E-400E-9315-3A1AD999FA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BAD492B7-961D-4AF7-A602-63FAD528CB38}" type="slidenum">
              <a:rPr lang="fr-FR" altLang="fr-FR" sz="1200" smtClean="0"/>
              <a:pPr/>
              <a:t>44</a:t>
            </a:fld>
            <a:endParaRPr lang="fr-FR" altLang="fr-FR" sz="1200" dirty="0"/>
          </a:p>
        </p:txBody>
      </p:sp>
      <p:sp>
        <p:nvSpPr>
          <p:cNvPr id="488452" name="Text Box 4">
            <a:extLst>
              <a:ext uri="{FF2B5EF4-FFF2-40B4-BE49-F238E27FC236}">
                <a16:creationId xmlns:a16="http://schemas.microsoft.com/office/drawing/2014/main" id="{ED870595-7C13-4DF5-ADC0-2BFE0AEAD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74750"/>
            <a:ext cx="8785225" cy="568325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&lt;?xml version="1.0" </a:t>
            </a:r>
            <a:r>
              <a:rPr lang="fr-BE" altLang="fr-FR" sz="1600" dirty="0" err="1"/>
              <a:t>encoding</a:t>
            </a:r>
            <a:r>
              <a:rPr lang="fr-BE" altLang="fr-FR" sz="1600" dirty="0"/>
              <a:t>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b="1" dirty="0" err="1"/>
              <a:t>LinearLayout</a:t>
            </a:r>
            <a:endParaRPr lang="fr-BE" altLang="fr-FR" b="1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="@+id/widget32"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android:orientation</a:t>
            </a:r>
            <a:r>
              <a:rPr lang="fr-BE" altLang="fr-FR" dirty="0">
                <a:highlight>
                  <a:srgbClr val="FFFF00"/>
                </a:highlight>
              </a:rPr>
              <a:t>="vertical"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400" dirty="0"/>
              <a:t>	</a:t>
            </a:r>
            <a:r>
              <a:rPr lang="fr-BE" altLang="fr-FR" sz="1400" dirty="0" err="1"/>
              <a:t>xmlns:android</a:t>
            </a:r>
            <a:r>
              <a:rPr lang="fr-BE" altLang="fr-FR" sz="1400" dirty="0"/>
              <a:t>="http://schemas.android.com/</a:t>
            </a:r>
            <a:r>
              <a:rPr lang="fr-BE" altLang="fr-FR" sz="1400" dirty="0" err="1"/>
              <a:t>apk</a:t>
            </a:r>
            <a:r>
              <a:rPr lang="fr-BE" altLang="fr-FR" sz="1400" dirty="0"/>
              <a:t>/</a:t>
            </a:r>
            <a:r>
              <a:rPr lang="fr-BE" altLang="fr-FR" sz="1400" dirty="0" err="1"/>
              <a:t>res</a:t>
            </a:r>
            <a:r>
              <a:rPr lang="fr-BE" altLang="fr-FR" sz="1400" dirty="0"/>
              <a:t>/</a:t>
            </a:r>
            <a:r>
              <a:rPr lang="fr-BE" altLang="fr-FR" sz="1400" dirty="0" err="1"/>
              <a:t>android</a:t>
            </a:r>
            <a:r>
              <a:rPr lang="fr-BE" altLang="fr-FR" sz="1400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b="1" dirty="0" err="1">
                <a:solidFill>
                  <a:srgbClr val="FF0000"/>
                </a:solidFill>
              </a:rPr>
              <a:t>LinearLayout</a:t>
            </a:r>
            <a:endParaRPr lang="fr-BE" altLang="fr-FR" b="1" dirty="0">
              <a:solidFill>
                <a:srgbClr val="FF0000"/>
              </a:solidFill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="@+id/widget33"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android:layout_width</a:t>
            </a:r>
            <a:r>
              <a:rPr lang="fr-BE" altLang="fr-FR" sz="1600" dirty="0"/>
              <a:t>="</a:t>
            </a:r>
            <a:r>
              <a:rPr lang="fr-BE" altLang="fr-FR" sz="1600" dirty="0" err="1"/>
              <a:t>wrap_content</a:t>
            </a:r>
            <a:r>
              <a:rPr lang="fr-BE" altLang="fr-FR" sz="1600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android:layout_height</a:t>
            </a:r>
            <a:r>
              <a:rPr lang="fr-BE" altLang="fr-FR" sz="1600" dirty="0"/>
              <a:t>="</a:t>
            </a:r>
            <a:r>
              <a:rPr lang="fr-BE" altLang="fr-FR" sz="1600" dirty="0" err="1"/>
              <a:t>wrap_content</a:t>
            </a:r>
            <a:r>
              <a:rPr lang="fr-BE" altLang="fr-FR" sz="1600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TextView</a:t>
            </a:r>
            <a:endParaRPr lang="fr-BE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="@+id/widget35"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android:layout_width</a:t>
            </a:r>
            <a:r>
              <a:rPr lang="fr-BE" altLang="fr-FR" sz="1600" dirty="0"/>
              <a:t>="</a:t>
            </a:r>
            <a:r>
              <a:rPr lang="fr-BE" altLang="fr-FR" sz="1600" dirty="0" err="1"/>
              <a:t>wrap_content</a:t>
            </a:r>
            <a:r>
              <a:rPr lang="fr-BE" altLang="fr-FR" sz="1600" dirty="0"/>
              <a:t>" 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android:layout_height</a:t>
            </a:r>
            <a:r>
              <a:rPr lang="fr-BE" altLang="fr-FR" sz="1600" dirty="0"/>
              <a:t>="</a:t>
            </a:r>
            <a:r>
              <a:rPr lang="fr-BE" altLang="fr-FR" sz="1600" dirty="0" err="1"/>
              <a:t>wrap_content</a:t>
            </a:r>
            <a:r>
              <a:rPr lang="fr-BE" altLang="fr-FR" sz="1600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android:text</a:t>
            </a:r>
            <a:r>
              <a:rPr lang="fr-BE" altLang="fr-FR" dirty="0"/>
              <a:t>="Nom 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EditText</a:t>
            </a:r>
            <a:r>
              <a:rPr lang="fr-BE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b="1" dirty="0">
                <a:solidFill>
                  <a:srgbClr val="FF0000"/>
                </a:solidFill>
              </a:rPr>
              <a:t>="@+id/nom</a:t>
            </a:r>
            <a:r>
              <a:rPr lang="fr-BE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android:layout_width</a:t>
            </a:r>
            <a:r>
              <a:rPr lang="fr-BE" altLang="fr-FR" sz="1600" dirty="0"/>
              <a:t>="110dp"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 dirty="0"/>
              <a:t>	</a:t>
            </a:r>
            <a:r>
              <a:rPr lang="fr-BE" altLang="fr-FR" sz="1600" dirty="0" err="1"/>
              <a:t>android:layout_height</a:t>
            </a:r>
            <a:r>
              <a:rPr lang="fr-BE" altLang="fr-FR" sz="1600" dirty="0"/>
              <a:t>="</a:t>
            </a:r>
            <a:r>
              <a:rPr lang="fr-BE" altLang="fr-FR" sz="1600" dirty="0" err="1"/>
              <a:t>wrap_content</a:t>
            </a:r>
            <a:r>
              <a:rPr lang="fr-BE" altLang="fr-FR" sz="1600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android:textSize</a:t>
            </a:r>
            <a:r>
              <a:rPr lang="fr-BE" altLang="fr-FR" dirty="0"/>
              <a:t>="18sp"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rgbClr val="FF0000"/>
                </a:solidFill>
              </a:rPr>
              <a:t>&lt;/</a:t>
            </a:r>
            <a:r>
              <a:rPr lang="fr-BE" altLang="fr-FR" b="1" dirty="0" err="1">
                <a:solidFill>
                  <a:srgbClr val="FF0000"/>
                </a:solidFill>
              </a:rPr>
              <a:t>LinearLayout</a:t>
            </a:r>
            <a:r>
              <a:rPr lang="fr-BE" altLang="fr-FR" dirty="0"/>
              <a:t>&gt;</a:t>
            </a:r>
          </a:p>
        </p:txBody>
      </p:sp>
      <p:sp>
        <p:nvSpPr>
          <p:cNvPr id="488453" name="Text Box 5">
            <a:extLst>
              <a:ext uri="{FF2B5EF4-FFF2-40B4-BE49-F238E27FC236}">
                <a16:creationId xmlns:a16="http://schemas.microsoft.com/office/drawing/2014/main" id="{BA3481FB-0ABC-4C69-907D-20D87078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981075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sp>
        <p:nvSpPr>
          <p:cNvPr id="51205" name="Text Box 6">
            <a:extLst>
              <a:ext uri="{FF2B5EF4-FFF2-40B4-BE49-F238E27FC236}">
                <a16:creationId xmlns:a16="http://schemas.microsoft.com/office/drawing/2014/main" id="{5AFA0EC4-0CF1-4E5E-9D7C-69613E1DE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(3/10)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88455" name="Picture 7">
            <a:extLst>
              <a:ext uri="{FF2B5EF4-FFF2-40B4-BE49-F238E27FC236}">
                <a16:creationId xmlns:a16="http://schemas.microsoft.com/office/drawing/2014/main" id="{6A3F8E55-16E1-4703-9F4F-51D87BEA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781300"/>
            <a:ext cx="1935162" cy="223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8456" name="Oval 8">
            <a:extLst>
              <a:ext uri="{FF2B5EF4-FFF2-40B4-BE49-F238E27FC236}">
                <a16:creationId xmlns:a16="http://schemas.microsoft.com/office/drawing/2014/main" id="{DA2E12ED-43A0-4213-BD26-2BD694E3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140075"/>
            <a:ext cx="1584325" cy="288925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48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48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500"/>
                                        <p:tgtEl>
                                          <p:spTgt spid="48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8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2" grpId="0" animBg="1"/>
      <p:bldP spid="48845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ce réservé du pied de page 3">
            <a:extLst>
              <a:ext uri="{FF2B5EF4-FFF2-40B4-BE49-F238E27FC236}">
                <a16:creationId xmlns:a16="http://schemas.microsoft.com/office/drawing/2014/main" id="{DE7520BF-DBAF-407D-9D15-E9B60D6BCB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7810E81-DF77-475B-86F4-8DE86552C652}" type="slidenum">
              <a:rPr lang="fr-FR" altLang="fr-FR" sz="1200" smtClean="0"/>
              <a:pPr/>
              <a:t>45</a:t>
            </a:fld>
            <a:endParaRPr lang="fr-FR" altLang="fr-FR" sz="1200" dirty="0"/>
          </a:p>
        </p:txBody>
      </p:sp>
      <p:sp>
        <p:nvSpPr>
          <p:cNvPr id="489476" name="Text Box 4">
            <a:extLst>
              <a:ext uri="{FF2B5EF4-FFF2-40B4-BE49-F238E27FC236}">
                <a16:creationId xmlns:a16="http://schemas.microsoft.com/office/drawing/2014/main" id="{832F4B1C-69FB-42F2-BB31-05413E9A7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83565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rgbClr val="FF6600"/>
                </a:solidFill>
              </a:rPr>
              <a:t>LinearLayout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android:id="@+id/widget43"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&lt;TextView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android:id="@+id/widget44"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android:text="Diagnostic 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&lt;EditText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</a:t>
            </a:r>
            <a:r>
              <a:rPr lang="fr-BE" altLang="fr-FR" b="1">
                <a:solidFill>
                  <a:srgbClr val="FF0000"/>
                </a:solidFill>
              </a:rPr>
              <a:t>@+id/diagnostic</a:t>
            </a:r>
            <a:r>
              <a:rPr lang="fr-BE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android:layout_width="132dp"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android:textSize="18sp"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</a:t>
            </a:r>
            <a:r>
              <a:rPr lang="fr-BE" altLang="fr-FR" b="1">
                <a:solidFill>
                  <a:srgbClr val="FF6600"/>
                </a:solidFill>
              </a:rPr>
              <a:t>LinearLayout</a:t>
            </a:r>
            <a:r>
              <a:rPr lang="fr-BE" altLang="fr-FR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chemeClr val="accent2"/>
                </a:solidFill>
              </a:rPr>
              <a:t>Button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</a:t>
            </a:r>
            <a:r>
              <a:rPr lang="fr-BE" altLang="fr-FR" b="1">
                <a:solidFill>
                  <a:srgbClr val="FF0000"/>
                </a:solidFill>
              </a:rPr>
              <a:t>@+id/sauver</a:t>
            </a:r>
            <a:r>
              <a:rPr lang="fr-BE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android:layout_width="309dp"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android:text="Sauvegarder" /&gt;</a:t>
            </a:r>
          </a:p>
        </p:txBody>
      </p:sp>
      <p:sp>
        <p:nvSpPr>
          <p:cNvPr id="52228" name="Text Box 5">
            <a:extLst>
              <a:ext uri="{FF2B5EF4-FFF2-40B4-BE49-F238E27FC236}">
                <a16:creationId xmlns:a16="http://schemas.microsoft.com/office/drawing/2014/main" id="{C2BB8A21-5D03-40CA-8503-0AF4A5BF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(4/10)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89478" name="Picture 6">
            <a:extLst>
              <a:ext uri="{FF2B5EF4-FFF2-40B4-BE49-F238E27FC236}">
                <a16:creationId xmlns:a16="http://schemas.microsoft.com/office/drawing/2014/main" id="{0F7B6FAF-3B8E-4590-BBED-B41FF6515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781300"/>
            <a:ext cx="1935162" cy="223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9479" name="Oval 7">
            <a:extLst>
              <a:ext uri="{FF2B5EF4-FFF2-40B4-BE49-F238E27FC236}">
                <a16:creationId xmlns:a16="http://schemas.microsoft.com/office/drawing/2014/main" id="{413A9F4C-AB2C-409E-A9BD-38F910547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357563"/>
            <a:ext cx="1584325" cy="215900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8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48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ce réservé du pied de page 3">
            <a:extLst>
              <a:ext uri="{FF2B5EF4-FFF2-40B4-BE49-F238E27FC236}">
                <a16:creationId xmlns:a16="http://schemas.microsoft.com/office/drawing/2014/main" id="{81C417B1-01F2-4F08-AFA0-815D0DE18A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730DCE9-9191-4E05-9698-19C9C838A9C4}" type="slidenum">
              <a:rPr lang="fr-FR" altLang="fr-FR" sz="1200" smtClean="0"/>
              <a:pPr/>
              <a:t>46</a:t>
            </a:fld>
            <a:endParaRPr lang="fr-FR" altLang="fr-FR" sz="1200" dirty="0"/>
          </a:p>
        </p:txBody>
      </p:sp>
      <p:sp>
        <p:nvSpPr>
          <p:cNvPr id="490500" name="Text Box 4">
            <a:extLst>
              <a:ext uri="{FF2B5EF4-FFF2-40B4-BE49-F238E27FC236}">
                <a16:creationId xmlns:a16="http://schemas.microsoft.com/office/drawing/2014/main" id="{83780062-7A49-46C3-9126-AB20092F1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53085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chemeClr val="accent2"/>
                </a:solidFill>
              </a:rPr>
              <a:t>TextView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</a:t>
            </a:r>
            <a:r>
              <a:rPr lang="fr-BE" altLang="fr-FR" b="1">
                <a:solidFill>
                  <a:srgbClr val="009900"/>
                </a:solidFill>
              </a:rPr>
              <a:t>indicateur</a:t>
            </a:r>
            <a:r>
              <a:rPr lang="fr-BE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android:layout_width="303dp"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android:text="---"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rgbClr val="CC66FF"/>
                </a:solidFill>
              </a:rPr>
              <a:t>TableLayout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android:id="@+id/widget45"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</a:t>
            </a:r>
            <a:r>
              <a:rPr lang="fr-BE" altLang="fr-FR" b="1">
                <a:solidFill>
                  <a:srgbClr val="0000FF"/>
                </a:solidFill>
              </a:rPr>
              <a:t>android:orientation</a:t>
            </a:r>
            <a:r>
              <a:rPr lang="fr-BE" altLang="fr-FR"/>
              <a:t>="vertical"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android:stretchColumns="1"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android:shrinkColumns="1"&gt;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/>
              <a:t>TableRow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android:id="@+id/widget91"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android:layout_width="fill_parent"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</a:t>
            </a:r>
            <a:r>
              <a:rPr lang="fr-BE" altLang="fr-FR" b="1">
                <a:solidFill>
                  <a:srgbClr val="0000FF"/>
                </a:solidFill>
              </a:rPr>
              <a:t>android:orientation</a:t>
            </a:r>
            <a:r>
              <a:rPr lang="fr-BE" altLang="fr-FR"/>
              <a:t>="horizontal"&gt;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rgbClr val="009900"/>
                </a:solidFill>
              </a:rPr>
              <a:t>TextView </a:t>
            </a:r>
            <a:r>
              <a:rPr lang="fr-BE" altLang="fr-FR"/>
              <a:t>… 	android:text="Lieu de la consultation 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rgbClr val="009900"/>
                </a:solidFill>
              </a:rPr>
              <a:t>RadioGroup    </a:t>
            </a:r>
            <a:r>
              <a:rPr lang="fr-BE" altLang="fr-FR"/>
              <a:t>… android:id="@+id/endroit" … /&gt;</a:t>
            </a:r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6165F05B-B832-4439-BAEC-4E25BD024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(5/10)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90502" name="Picture 6">
            <a:extLst>
              <a:ext uri="{FF2B5EF4-FFF2-40B4-BE49-F238E27FC236}">
                <a16:creationId xmlns:a16="http://schemas.microsoft.com/office/drawing/2014/main" id="{42AC6EBC-E539-46ED-9E03-BD544CC2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781300"/>
            <a:ext cx="1935162" cy="223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503" name="Oval 7">
            <a:extLst>
              <a:ext uri="{FF2B5EF4-FFF2-40B4-BE49-F238E27FC236}">
                <a16:creationId xmlns:a16="http://schemas.microsoft.com/office/drawing/2014/main" id="{B234C865-A7B3-4FC9-B78D-82F4DD5F8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716338"/>
            <a:ext cx="1584325" cy="792162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9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49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0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50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ce réservé du pied de page 3">
            <a:extLst>
              <a:ext uri="{FF2B5EF4-FFF2-40B4-BE49-F238E27FC236}">
                <a16:creationId xmlns:a16="http://schemas.microsoft.com/office/drawing/2014/main" id="{67DE16D9-60CE-466E-8F8C-7AF3694222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3A9C2B4-7D86-4313-90D1-F2300F708191}" type="slidenum">
              <a:rPr lang="fr-FR" altLang="fr-FR" sz="1200" smtClean="0"/>
              <a:pPr/>
              <a:t>47</a:t>
            </a:fld>
            <a:endParaRPr lang="fr-FR" altLang="fr-FR" sz="1200" dirty="0"/>
          </a:p>
        </p:txBody>
      </p:sp>
      <p:sp>
        <p:nvSpPr>
          <p:cNvPr id="491524" name="Text Box 4">
            <a:extLst>
              <a:ext uri="{FF2B5EF4-FFF2-40B4-BE49-F238E27FC236}">
                <a16:creationId xmlns:a16="http://schemas.microsoft.com/office/drawing/2014/main" id="{EBAF40D9-3DDF-4F0B-B768-DDBEA1DA4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3467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>
                <a:solidFill>
                  <a:srgbClr val="009900"/>
                </a:solidFill>
              </a:rPr>
              <a:t>RadioGroup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android:id="@+id/endroit"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</a:t>
            </a:r>
            <a:r>
              <a:rPr lang="fr-BE" altLang="fr-FR" b="1">
                <a:solidFill>
                  <a:srgbClr val="0000FF"/>
                </a:solidFill>
              </a:rPr>
              <a:t>android:orientation="vertical</a:t>
            </a:r>
            <a:r>
              <a:rPr lang="fr-BE" altLang="fr-FR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&lt;RadioButton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android:id="@+id/domicile"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6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android:text="domicile"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&lt;RadioButton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android:id="@+id/cabinet" …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&lt;RadioButton …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</a:t>
            </a:r>
            <a:r>
              <a:rPr lang="fr-BE" altLang="fr-FR" b="1">
                <a:solidFill>
                  <a:srgbClr val="009900"/>
                </a:solidFill>
              </a:rPr>
              <a:t>RadioGroup</a:t>
            </a:r>
            <a:r>
              <a:rPr lang="fr-BE" altLang="fr-FR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</a:t>
            </a:r>
            <a:r>
              <a:rPr lang="fr-BE" altLang="fr-FR" b="1"/>
              <a:t>TableRow</a:t>
            </a:r>
            <a:r>
              <a:rPr lang="fr-BE" altLang="fr-FR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</a:t>
            </a:r>
            <a:r>
              <a:rPr lang="fr-BE" altLang="fr-FR" b="1">
                <a:solidFill>
                  <a:srgbClr val="CC66FF"/>
                </a:solidFill>
              </a:rPr>
              <a:t>TableLayout</a:t>
            </a:r>
            <a:r>
              <a:rPr lang="fr-BE" altLang="fr-FR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</a:t>
            </a:r>
            <a:r>
              <a:rPr lang="fr-BE" altLang="fr-FR" b="1">
                <a:solidFill>
                  <a:srgbClr val="FF6600"/>
                </a:solidFill>
              </a:rPr>
              <a:t>LinearLayout</a:t>
            </a:r>
            <a:r>
              <a:rPr lang="fr-BE" altLang="fr-FR"/>
              <a:t>&gt;</a:t>
            </a:r>
            <a:endParaRPr lang="fr-FR" altLang="fr-FR"/>
          </a:p>
        </p:txBody>
      </p:sp>
      <p:sp>
        <p:nvSpPr>
          <p:cNvPr id="54276" name="Text Box 5">
            <a:extLst>
              <a:ext uri="{FF2B5EF4-FFF2-40B4-BE49-F238E27FC236}">
                <a16:creationId xmlns:a16="http://schemas.microsoft.com/office/drawing/2014/main" id="{3EC955C7-CEBA-453E-8F8A-884C75EC3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(6/10)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491526" name="Picture 6">
            <a:extLst>
              <a:ext uri="{FF2B5EF4-FFF2-40B4-BE49-F238E27FC236}">
                <a16:creationId xmlns:a16="http://schemas.microsoft.com/office/drawing/2014/main" id="{C97B3D00-12CA-45CE-9F5A-D406573A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781300"/>
            <a:ext cx="1935162" cy="22336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27" name="Oval 7">
            <a:extLst>
              <a:ext uri="{FF2B5EF4-FFF2-40B4-BE49-F238E27FC236}">
                <a16:creationId xmlns:a16="http://schemas.microsoft.com/office/drawing/2014/main" id="{81D1076B-2EED-4954-A14B-79B576019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644900"/>
            <a:ext cx="719138" cy="863600"/>
          </a:xfrm>
          <a:prstGeom prst="ellipse">
            <a:avLst/>
          </a:prstGeom>
          <a:noFill/>
          <a:ln w="38100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49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9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ce réservé du pied de page 3">
            <a:extLst>
              <a:ext uri="{FF2B5EF4-FFF2-40B4-BE49-F238E27FC236}">
                <a16:creationId xmlns:a16="http://schemas.microsoft.com/office/drawing/2014/main" id="{806A3E24-54EC-4943-9FD1-F0A5C71793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18F4895F-8B34-41DE-9080-3E4F31785B63}" type="slidenum">
              <a:rPr lang="fr-FR" altLang="fr-FR" sz="1200" smtClean="0"/>
              <a:pPr/>
              <a:t>48</a:t>
            </a:fld>
            <a:endParaRPr lang="fr-FR" altLang="fr-FR" sz="1200" dirty="0"/>
          </a:p>
        </p:txBody>
      </p:sp>
      <p:sp>
        <p:nvSpPr>
          <p:cNvPr id="500740" name="Text Box 4">
            <a:extLst>
              <a:ext uri="{FF2B5EF4-FFF2-40B4-BE49-F238E27FC236}">
                <a16:creationId xmlns:a16="http://schemas.microsoft.com/office/drawing/2014/main" id="{B4FCA23D-BA43-4CA4-B03C-6E0F3173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820150" cy="56642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package my.mesapplications.medecin;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final class </a:t>
            </a:r>
            <a:r>
              <a:rPr lang="en-GB" altLang="fr-FR" b="1"/>
              <a:t>R</a:t>
            </a:r>
            <a:r>
              <a:rPr lang="en-GB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  …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static final class </a:t>
            </a:r>
            <a:r>
              <a:rPr lang="en-GB" altLang="fr-FR" b="1"/>
              <a:t>id</a:t>
            </a:r>
            <a:r>
              <a:rPr lang="en-GB" altLang="fr-FR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consultations=0x7f04000e;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</a:t>
            </a:r>
            <a:r>
              <a:rPr lang="en-GB" altLang="fr-FR" b="1">
                <a:solidFill>
                  <a:srgbClr val="FF0000"/>
                </a:solidFill>
              </a:rPr>
              <a:t>diagnostic</a:t>
            </a:r>
            <a:r>
              <a:rPr lang="en-GB" altLang="fr-FR"/>
              <a:t>=0x7f040005;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</a:t>
            </a:r>
            <a:r>
              <a:rPr lang="en-GB" altLang="fr-FR" b="1">
                <a:solidFill>
                  <a:schemeClr val="folHlink"/>
                </a:solidFill>
              </a:rPr>
              <a:t>indicateur</a:t>
            </a:r>
            <a:r>
              <a:rPr lang="en-GB" altLang="fr-FR"/>
              <a:t>=0x7f04000d;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</a:t>
            </a:r>
            <a:r>
              <a:rPr lang="en-GB" altLang="fr-FR" b="1">
                <a:solidFill>
                  <a:srgbClr val="FF0000"/>
                </a:solidFill>
              </a:rPr>
              <a:t>nom</a:t>
            </a:r>
            <a:r>
              <a:rPr lang="en-GB" altLang="fr-FR"/>
              <a:t>=0x7f040003;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</a:t>
            </a:r>
            <a:r>
              <a:rPr lang="en-GB" altLang="fr-FR" b="1">
                <a:solidFill>
                  <a:srgbClr val="FF0000"/>
                </a:solidFill>
              </a:rPr>
              <a:t>sauver</a:t>
            </a:r>
            <a:r>
              <a:rPr lang="en-GB" altLang="fr-FR"/>
              <a:t>=0x7f04000c;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static final class </a:t>
            </a:r>
            <a:r>
              <a:rPr lang="en-GB" altLang="fr-FR" b="1"/>
              <a:t>layout</a:t>
            </a:r>
            <a:r>
              <a:rPr lang="en-GB" altLang="fr-FR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</a:t>
            </a:r>
            <a:r>
              <a:rPr lang="en-GB" altLang="fr-FR" b="1"/>
              <a:t>main</a:t>
            </a:r>
            <a:r>
              <a:rPr lang="en-GB" altLang="fr-FR"/>
              <a:t>=0x7f020000;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static final class </a:t>
            </a:r>
            <a:r>
              <a:rPr lang="en-GB" altLang="fr-FR" b="1"/>
              <a:t>string</a:t>
            </a:r>
            <a:r>
              <a:rPr lang="en-GB" altLang="fr-FR"/>
              <a:t>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static final int app_name=0x7f030000;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}</a:t>
            </a:r>
          </a:p>
        </p:txBody>
      </p:sp>
      <p:sp>
        <p:nvSpPr>
          <p:cNvPr id="500741" name="Text Box 5">
            <a:extLst>
              <a:ext uri="{FF2B5EF4-FFF2-40B4-BE49-F238E27FC236}">
                <a16:creationId xmlns:a16="http://schemas.microsoft.com/office/drawing/2014/main" id="{1313F33D-C248-4D03-B0D0-2CEF5F3A5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981075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R.java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55301" name="Text Box 6">
            <a:extLst>
              <a:ext uri="{FF2B5EF4-FFF2-40B4-BE49-F238E27FC236}">
                <a16:creationId xmlns:a16="http://schemas.microsoft.com/office/drawing/2014/main" id="{2A035E90-6E45-414E-8730-47CC08323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(7/10)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 animBg="1"/>
      <p:bldP spid="50074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u pied de page 3">
            <a:extLst>
              <a:ext uri="{FF2B5EF4-FFF2-40B4-BE49-F238E27FC236}">
                <a16:creationId xmlns:a16="http://schemas.microsoft.com/office/drawing/2014/main" id="{729008ED-ED40-4B40-92E2-F2887D8231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8520EE8D-FF17-4B5A-8389-A0D2A3E50491}" type="slidenum">
              <a:rPr lang="fr-FR" altLang="fr-FR" sz="1200" smtClean="0"/>
              <a:pPr/>
              <a:t>49</a:t>
            </a:fld>
            <a:endParaRPr lang="fr-FR" altLang="fr-FR" sz="1200" dirty="0"/>
          </a:p>
        </p:txBody>
      </p:sp>
      <p:sp>
        <p:nvSpPr>
          <p:cNvPr id="56323" name="Text Box 4">
            <a:extLst>
              <a:ext uri="{FF2B5EF4-FFF2-40B4-BE49-F238E27FC236}">
                <a16:creationId xmlns:a16="http://schemas.microsoft.com/office/drawing/2014/main" id="{B44D0A3E-C996-417C-915E-4B33E70FCE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96975"/>
            <a:ext cx="8642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En termes de programmation, nous nous contentons dans un premier temps de créer, à chaque sollicitation du bouton "sauver", une instance de la classe de classe élémentaire Consultation :</a:t>
            </a:r>
          </a:p>
        </p:txBody>
      </p:sp>
      <p:sp>
        <p:nvSpPr>
          <p:cNvPr id="492549" name="Text Box 5">
            <a:extLst>
              <a:ext uri="{FF2B5EF4-FFF2-40B4-BE49-F238E27FC236}">
                <a16:creationId xmlns:a16="http://schemas.microsoft.com/office/drawing/2014/main" id="{482AB7F8-1E7D-4BE6-8118-465C78729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3800"/>
            <a:ext cx="8820150" cy="56642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package my.mesapplications.medecin;</a:t>
            </a:r>
            <a:r>
              <a:rPr lang="fr-FR" altLang="fr-FR" sz="500"/>
              <a:t> </a:t>
            </a: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class </a:t>
            </a:r>
            <a:r>
              <a:rPr lang="en-GB" altLang="fr-FR" b="1" i="1"/>
              <a:t>Consultation</a:t>
            </a:r>
            <a:r>
              <a:rPr lang="en-GB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private String </a:t>
            </a:r>
            <a:r>
              <a:rPr lang="en-GB" altLang="fr-FR" b="1">
                <a:solidFill>
                  <a:srgbClr val="0000FF"/>
                </a:solidFill>
              </a:rPr>
              <a:t>nomPatient</a:t>
            </a:r>
            <a:r>
              <a:rPr lang="en-GB" altLang="fr-FR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private String </a:t>
            </a:r>
            <a:r>
              <a:rPr lang="en-GB" altLang="fr-FR" b="1">
                <a:solidFill>
                  <a:srgbClr val="0000FF"/>
                </a:solidFill>
              </a:rPr>
              <a:t>diagnostic</a:t>
            </a:r>
            <a:r>
              <a:rPr lang="en-GB" altLang="fr-FR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Consultation()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nomPatient = null; diagnostic = null;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String getNomPatient() { return nomPatient;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void setNomPatient(String nomPatient) { this.nomPatient = nomPatient;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</a:t>
            </a:r>
            <a:r>
              <a:rPr lang="en-GB" altLang="fr-FR" b="1"/>
              <a:t>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String </a:t>
            </a:r>
            <a:r>
              <a:rPr lang="en-GB" altLang="fr-FR" b="1"/>
              <a:t>toString</a:t>
            </a:r>
            <a:r>
              <a:rPr lang="en-GB" altLang="fr-FR"/>
              <a:t>()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return getNomPatient() + getDiagnostic();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}</a:t>
            </a:r>
          </a:p>
        </p:txBody>
      </p:sp>
      <p:sp>
        <p:nvSpPr>
          <p:cNvPr id="492550" name="Text Box 6">
            <a:extLst>
              <a:ext uri="{FF2B5EF4-FFF2-40B4-BE49-F238E27FC236}">
                <a16:creationId xmlns:a16="http://schemas.microsoft.com/office/drawing/2014/main" id="{9F00E720-DDFE-47B2-BA76-AB9B69E98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Consultation.java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56326" name="Text Box 7">
            <a:extLst>
              <a:ext uri="{FF2B5EF4-FFF2-40B4-BE49-F238E27FC236}">
                <a16:creationId xmlns:a16="http://schemas.microsoft.com/office/drawing/2014/main" id="{1069E0A4-CE72-4D75-AA17-8B424CBFB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(8/10)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2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2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u pied de page 3">
            <a:extLst>
              <a:ext uri="{FF2B5EF4-FFF2-40B4-BE49-F238E27FC236}">
                <a16:creationId xmlns:a16="http://schemas.microsoft.com/office/drawing/2014/main" id="{4726653D-A14B-4A7C-A179-6736751949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D4EBEF0-EB14-4AB3-B5DA-935BFA0492B7}" type="slidenum">
              <a:rPr lang="fr-FR" altLang="fr-FR" sz="1200" smtClean="0"/>
              <a:pPr/>
              <a:t>5</a:t>
            </a:fld>
            <a:endParaRPr lang="fr-FR" altLang="fr-FR" sz="1200" dirty="0"/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EC84C5C9-38E1-487D-8BEC-96B2BA4C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642350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BE" altLang="fr-FR" dirty="0"/>
              <a:t>La classe </a:t>
            </a:r>
            <a:r>
              <a:rPr lang="fr-BE" altLang="fr-FR" b="1" dirty="0" err="1">
                <a:highlight>
                  <a:srgbClr val="FFFF00"/>
                </a:highlight>
              </a:rPr>
              <a:t>ViewGroup</a:t>
            </a:r>
            <a:r>
              <a:rPr lang="fr-BE" altLang="fr-FR" b="1" dirty="0">
                <a:highlight>
                  <a:srgbClr val="FFFF00"/>
                </a:highlight>
              </a:rPr>
              <a:t> </a:t>
            </a:r>
            <a:r>
              <a:rPr lang="fr-BE" altLang="fr-FR" dirty="0">
                <a:highlight>
                  <a:srgbClr val="FFFF00"/>
                </a:highlight>
              </a:rPr>
              <a:t>sert de base aux sous-classes appelées </a:t>
            </a:r>
            <a:r>
              <a:rPr lang="fr-BE" altLang="fr-FR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Layouts</a:t>
            </a:r>
            <a:r>
              <a:rPr lang="fr-BE" altLang="fr-FR" dirty="0"/>
              <a:t>, qui offrent différentes sortes de structure de page comme linéaire, tabulaire et relative. </a:t>
            </a:r>
            <a:br>
              <a:rPr lang="fr-BE" altLang="fr-FR" b="1" dirty="0">
                <a:solidFill>
                  <a:schemeClr val="accent2"/>
                </a:solidFill>
              </a:rPr>
            </a:br>
            <a:r>
              <a:rPr lang="fr-BE" altLang="fr-FR" b="1" dirty="0">
                <a:solidFill>
                  <a:schemeClr val="accent2"/>
                </a:solidFill>
              </a:rPr>
              <a:t>Ce sont des composants graphiques !</a:t>
            </a:r>
            <a:endParaRPr lang="fr-FR" altLang="fr-FR" b="1" dirty="0">
              <a:solidFill>
                <a:schemeClr val="accent2"/>
              </a:solidFill>
            </a:endParaRPr>
          </a:p>
        </p:txBody>
      </p:sp>
      <p:sp>
        <p:nvSpPr>
          <p:cNvPr id="387075" name="Text Box 3">
            <a:extLst>
              <a:ext uri="{FF2B5EF4-FFF2-40B4-BE49-F238E27FC236}">
                <a16:creationId xmlns:a16="http://schemas.microsoft.com/office/drawing/2014/main" id="{84784B20-568C-4FF0-B38D-700A29048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133600"/>
            <a:ext cx="8785225" cy="1311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fr-BE" altLang="fr-FR" u="sng" dirty="0"/>
              <a:t>L'interface utilisateur se définit donc en utilisant un arbre d'objets </a:t>
            </a:r>
            <a:r>
              <a:rPr lang="fr-BE" altLang="fr-FR" b="1" u="sng" dirty="0" err="1"/>
              <a:t>View</a:t>
            </a:r>
            <a:r>
              <a:rPr lang="fr-BE" altLang="fr-FR" b="1" u="sng" dirty="0"/>
              <a:t> </a:t>
            </a:r>
            <a:r>
              <a:rPr lang="fr-BE" altLang="fr-FR" u="sng" dirty="0"/>
              <a:t>et </a:t>
            </a:r>
            <a:r>
              <a:rPr lang="fr-BE" altLang="fr-FR" b="1" u="sng" dirty="0" err="1"/>
              <a:t>ViewGroup</a:t>
            </a:r>
            <a:r>
              <a:rPr lang="fr-BE" altLang="fr-FR" b="1" dirty="0"/>
              <a:t> </a:t>
            </a:r>
            <a:r>
              <a:rPr lang="fr-BE" altLang="fr-FR" dirty="0"/>
              <a:t>: </a:t>
            </a:r>
            <a:r>
              <a:rPr lang="fr-BE" altLang="fr-FR" dirty="0">
                <a:solidFill>
                  <a:schemeClr val="accent2"/>
                </a:solidFill>
                <a:highlight>
                  <a:srgbClr val="FFFF00"/>
                </a:highlight>
              </a:rPr>
              <a:t>les composants s’imbriquent les uns dans les autres selon une </a:t>
            </a:r>
            <a:r>
              <a:rPr lang="fr-BE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arborescence hiérarchique</a:t>
            </a:r>
            <a:r>
              <a:rPr lang="fr-BE" altLang="fr-FR" dirty="0"/>
              <a:t>. Les objets de héritant de </a:t>
            </a:r>
            <a:r>
              <a:rPr lang="fr-BE" altLang="fr-FR" b="1" dirty="0" err="1"/>
              <a:t>View</a:t>
            </a:r>
            <a:r>
              <a:rPr lang="fr-BE" altLang="fr-FR" b="1" dirty="0"/>
              <a:t> </a:t>
            </a:r>
            <a:r>
              <a:rPr lang="fr-BE" altLang="fr-FR" dirty="0"/>
              <a:t>sont les feuilles de l'arbre, ceux héritant de </a:t>
            </a:r>
            <a:r>
              <a:rPr lang="fr-BE" altLang="fr-FR" b="1" dirty="0" err="1"/>
              <a:t>ViewGroup</a:t>
            </a:r>
            <a:r>
              <a:rPr lang="fr-BE" altLang="fr-FR" b="1" dirty="0"/>
              <a:t> </a:t>
            </a:r>
            <a:r>
              <a:rPr lang="fr-BE" altLang="fr-FR" dirty="0"/>
              <a:t>sont les branches. </a:t>
            </a:r>
            <a:endParaRPr lang="fr-FR" altLang="fr-FR" dirty="0"/>
          </a:p>
        </p:txBody>
      </p:sp>
      <p:sp>
        <p:nvSpPr>
          <p:cNvPr id="387077" name="Text Box 5">
            <a:extLst>
              <a:ext uri="{FF2B5EF4-FFF2-40B4-BE49-F238E27FC236}">
                <a16:creationId xmlns:a16="http://schemas.microsoft.com/office/drawing/2014/main" id="{C488582F-1389-4BF8-B51A-2720C4105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411538"/>
            <a:ext cx="2592387" cy="31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800"/>
              <a:t>C</a:t>
            </a:r>
            <a:r>
              <a:rPr lang="fr-BE" altLang="fr-FR" sz="1800"/>
              <a:t>haque ViewGroup</a:t>
            </a:r>
            <a:r>
              <a:rPr lang="fr-BE" altLang="fr-FR" sz="1800" b="1"/>
              <a:t> </a:t>
            </a:r>
            <a:r>
              <a:rPr lang="fr-BE" altLang="fr-FR" sz="1800"/>
              <a:t>doit demander à chacun de ses enfants de s’afficher (ceux-ci peuvent demander une taille et une position à leur parent, mais c'est ce dernier qui détient la décision finale concernant la position et la taille de chacun de ses enfants). </a:t>
            </a:r>
            <a:endParaRPr lang="fr-FR" altLang="fr-FR" sz="1800"/>
          </a:p>
        </p:txBody>
      </p:sp>
      <p:sp>
        <p:nvSpPr>
          <p:cNvPr id="11270" name="Text Box 7">
            <a:extLst>
              <a:ext uri="{FF2B5EF4-FFF2-40B4-BE49-F238E27FC236}">
                <a16:creationId xmlns:a16="http://schemas.microsoft.com/office/drawing/2014/main" id="{F174CBCB-62EF-479C-894B-71EB2B868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(2/20)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87080" name="Text Box 8">
            <a:extLst>
              <a:ext uri="{FF2B5EF4-FFF2-40B4-BE49-F238E27FC236}">
                <a16:creationId xmlns:a16="http://schemas.microsoft.com/office/drawing/2014/main" id="{DF4C555C-026F-4806-A67E-1D8BBC71C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429000"/>
            <a:ext cx="5834062" cy="32797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&lt;?xml version="1.0" encoding="utf-8"?&gt;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&lt;</a:t>
            </a:r>
            <a:r>
              <a:rPr lang="en-GB" altLang="fr-FR" sz="1600" b="1">
                <a:solidFill>
                  <a:srgbClr val="FF0000"/>
                </a:solidFill>
              </a:rPr>
              <a:t>LinearLayout</a:t>
            </a:r>
            <a:r>
              <a:rPr lang="en-GB" altLang="fr-FR" sz="1600"/>
              <a:t> xmlns:android="http://schemas.android.com/apk/res</a:t>
            </a:r>
            <a:br>
              <a:rPr lang="en-GB" altLang="fr-FR" sz="1600"/>
            </a:br>
            <a:r>
              <a:rPr lang="en-GB" altLang="fr-FR" sz="1600"/>
              <a:t>/android"    android:orientation="</a:t>
            </a:r>
            <a:r>
              <a:rPr lang="en-GB" altLang="fr-FR" sz="1600" b="1"/>
              <a:t>vertical</a:t>
            </a:r>
            <a:r>
              <a:rPr lang="en-GB" altLang="fr-FR" sz="1600"/>
              <a:t>" android:layout_width="wrap_content"    android:layout_height="wrap_content" </a:t>
            </a:r>
            <a:r>
              <a:rPr lang="it-IT" altLang="fr-FR" sz="160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it-IT" altLang="fr-FR" sz="16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it-IT" altLang="fr-FR" sz="1600"/>
              <a:t>&lt;</a:t>
            </a:r>
            <a:r>
              <a:rPr lang="it-IT" altLang="fr-FR" sz="1600" b="1"/>
              <a:t>Button</a:t>
            </a:r>
            <a:r>
              <a:rPr lang="it-IT" altLang="fr-FR" sz="1600"/>
              <a:t> android:id="</a:t>
            </a:r>
            <a:r>
              <a:rPr lang="it-IT" altLang="fr-FR" sz="1600" b="1">
                <a:solidFill>
                  <a:srgbClr val="6600CC"/>
                </a:solidFill>
              </a:rPr>
              <a:t>@+id/bouton_ok</a:t>
            </a:r>
            <a:r>
              <a:rPr lang="it-IT" altLang="fr-FR" sz="1600"/>
              <a:t>" </a:t>
            </a:r>
            <a:r>
              <a:rPr lang="en-GB" altLang="fr-FR" sz="1600"/>
              <a:t>android:text="OK" android:layout_height="wrap_content" … &gt;&lt;/Button&gt;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&lt;</a:t>
            </a:r>
            <a:r>
              <a:rPr lang="en-GB" altLang="fr-FR" sz="1600" b="1"/>
              <a:t>Button</a:t>
            </a:r>
            <a:r>
              <a:rPr lang="en-GB" altLang="fr-FR" sz="1600"/>
              <a:t> android:layout_width="wrap_content" … </a:t>
            </a:r>
            <a:r>
              <a:rPr lang="fr-FR" altLang="fr-FR" sz="1600"/>
              <a:t>id:text="Annuler" android:id="</a:t>
            </a:r>
            <a:r>
              <a:rPr lang="fr-FR" altLang="fr-FR" sz="1600" b="1">
                <a:solidFill>
                  <a:srgbClr val="6600CC"/>
                </a:solidFill>
              </a:rPr>
              <a:t>@+id/bouton_annuler</a:t>
            </a:r>
            <a:r>
              <a:rPr lang="fr-FR" altLang="fr-FR" sz="1600"/>
              <a:t>"&gt;</a:t>
            </a:r>
            <a:r>
              <a:rPr lang="en-GB" altLang="fr-FR" sz="1600"/>
              <a:t>&lt;/Button&gt;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16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&lt;/</a:t>
            </a:r>
            <a:r>
              <a:rPr lang="en-GB" altLang="fr-FR" sz="1600" b="1">
                <a:solidFill>
                  <a:srgbClr val="FF0000"/>
                </a:solidFill>
              </a:rPr>
              <a:t>LinearLayout</a:t>
            </a:r>
            <a:r>
              <a:rPr lang="en-GB" altLang="fr-FR" sz="1600"/>
              <a:t>&gt;</a:t>
            </a:r>
            <a:endParaRPr lang="fr-FR" altLang="fr-FR" sz="1600"/>
          </a:p>
        </p:txBody>
      </p:sp>
      <p:sp>
        <p:nvSpPr>
          <p:cNvPr id="387081" name="Line 9">
            <a:extLst>
              <a:ext uri="{FF2B5EF4-FFF2-40B4-BE49-F238E27FC236}">
                <a16:creationId xmlns:a16="http://schemas.microsoft.com/office/drawing/2014/main" id="{BCCFD2CB-E79E-4E0C-9B2C-20C27C186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2" y="3644900"/>
            <a:ext cx="2592386" cy="158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387082" name="Line 10">
            <a:extLst>
              <a:ext uri="{FF2B5EF4-FFF2-40B4-BE49-F238E27FC236}">
                <a16:creationId xmlns:a16="http://schemas.microsoft.com/office/drawing/2014/main" id="{663BCB94-ECB5-4244-9DB6-FC08CB9821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08401" y="3716338"/>
            <a:ext cx="2592387" cy="17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7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7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7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7" grpId="0"/>
      <p:bldP spid="38708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ce réservé du pied de page 3">
            <a:extLst>
              <a:ext uri="{FF2B5EF4-FFF2-40B4-BE49-F238E27FC236}">
                <a16:creationId xmlns:a16="http://schemas.microsoft.com/office/drawing/2014/main" id="{827BF91B-9EB8-4656-AFCE-E3194C7848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F12254C-0594-408E-93DB-6655E71FC681}" type="slidenum">
              <a:rPr lang="fr-FR" altLang="fr-FR" sz="1200" smtClean="0"/>
              <a:pPr/>
              <a:t>50</a:t>
            </a:fld>
            <a:endParaRPr lang="fr-FR" altLang="fr-FR" sz="1200" dirty="0"/>
          </a:p>
        </p:txBody>
      </p:sp>
      <p:sp>
        <p:nvSpPr>
          <p:cNvPr id="57347" name="Text Box 4">
            <a:extLst>
              <a:ext uri="{FF2B5EF4-FFF2-40B4-BE49-F238E27FC236}">
                <a16:creationId xmlns:a16="http://schemas.microsoft.com/office/drawing/2014/main" id="{AD2EF3D0-3C75-4F83-83F5-E069C0A25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(9/10)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93575" name="Text Box 7">
            <a:extLst>
              <a:ext uri="{FF2B5EF4-FFF2-40B4-BE49-F238E27FC236}">
                <a16:creationId xmlns:a16="http://schemas.microsoft.com/office/drawing/2014/main" id="{6ABAD01D-4721-4816-89F0-F327E773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820150" cy="56197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package my.mesapplications.medecin;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10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import android.app.Activity;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import android.os.Bundle;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import android.view.View;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import android.widget.Button;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class </a:t>
            </a:r>
            <a:r>
              <a:rPr lang="en-GB" altLang="fr-FR" b="1" i="1"/>
              <a:t>MainActivity</a:t>
            </a:r>
            <a:r>
              <a:rPr lang="en-GB" altLang="fr-FR"/>
              <a:t> extends </a:t>
            </a:r>
            <a:r>
              <a:rPr lang="en-GB" altLang="fr-FR" b="1"/>
              <a:t>Activity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</a:t>
            </a:r>
            <a:r>
              <a:rPr lang="en-GB" altLang="fr-FR" b="1" i="1"/>
              <a:t>Consultation</a:t>
            </a:r>
            <a:r>
              <a:rPr lang="en-GB" altLang="fr-FR"/>
              <a:t> </a:t>
            </a:r>
            <a:r>
              <a:rPr lang="en-GB" altLang="fr-FR" i="1"/>
              <a:t>laConsultation</a:t>
            </a:r>
            <a:r>
              <a:rPr lang="en-GB" altLang="fr-FR"/>
              <a:t> = new Consultation();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60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public void </a:t>
            </a:r>
            <a:r>
              <a:rPr lang="en-GB" altLang="fr-FR" b="1"/>
              <a:t>onCreate</a:t>
            </a:r>
            <a:r>
              <a:rPr lang="en-GB" altLang="fr-FR"/>
              <a:t>(Bundle savedInstanceState)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super.onCreate(savedInstanceState);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setContentView(R.layout.main);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600"/>
              <a:t>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</a:t>
            </a:r>
            <a:r>
              <a:rPr lang="en-GB" altLang="fr-FR" b="1">
                <a:solidFill>
                  <a:srgbClr val="FF0000"/>
                </a:solidFill>
              </a:rPr>
              <a:t>Button</a:t>
            </a:r>
            <a:r>
              <a:rPr lang="en-GB" altLang="fr-FR"/>
              <a:t> sauvegarde = (Button) this.</a:t>
            </a:r>
            <a:r>
              <a:rPr lang="en-GB" altLang="fr-FR" b="1"/>
              <a:t>findViewById</a:t>
            </a:r>
            <a:r>
              <a:rPr lang="en-GB" altLang="fr-FR"/>
              <a:t>(</a:t>
            </a:r>
            <a:r>
              <a:rPr lang="en-GB" altLang="fr-FR" b="1">
                <a:solidFill>
                  <a:srgbClr val="FF0000"/>
                </a:solidFill>
              </a:rPr>
              <a:t>R.id.sauver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sauvegarde.</a:t>
            </a:r>
            <a:r>
              <a:rPr lang="en-GB" altLang="fr-FR" b="1"/>
              <a:t>setOnClickListener</a:t>
            </a:r>
            <a:r>
              <a:rPr lang="en-GB" altLang="fr-FR"/>
              <a:t>(</a:t>
            </a:r>
            <a:r>
              <a:rPr lang="en-GB" altLang="fr-FR" b="1">
                <a:solidFill>
                  <a:srgbClr val="0000FF"/>
                </a:solidFill>
              </a:rPr>
              <a:t>onSauvegarde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}</a:t>
            </a:r>
          </a:p>
        </p:txBody>
      </p:sp>
      <p:sp>
        <p:nvSpPr>
          <p:cNvPr id="493576" name="Text Box 8">
            <a:extLst>
              <a:ext uri="{FF2B5EF4-FFF2-40B4-BE49-F238E27FC236}">
                <a16:creationId xmlns:a16="http://schemas.microsoft.com/office/drawing/2014/main" id="{1AA01708-48B4-45A4-88F6-79EA7B1C2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MainActivity.java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493574" name="Text Box 6">
            <a:extLst>
              <a:ext uri="{FF2B5EF4-FFF2-40B4-BE49-F238E27FC236}">
                <a16:creationId xmlns:a16="http://schemas.microsoft.com/office/drawing/2014/main" id="{9EB2F752-2E68-4940-A656-DA36EEFC0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1892300"/>
            <a:ext cx="3168650" cy="1320800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Le traitement de l'événement sera assuré par un listener à la volée style "Android-preferred" : </a:t>
            </a:r>
          </a:p>
        </p:txBody>
      </p:sp>
      <p:sp>
        <p:nvSpPr>
          <p:cNvPr id="493577" name="Line 9">
            <a:extLst>
              <a:ext uri="{FF2B5EF4-FFF2-40B4-BE49-F238E27FC236}">
                <a16:creationId xmlns:a16="http://schemas.microsoft.com/office/drawing/2014/main" id="{1FC8F8B0-3A8B-486F-ADB0-D41813064C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92725" y="3213100"/>
            <a:ext cx="2232025" cy="295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3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5" grpId="0" animBg="1"/>
      <p:bldP spid="493576" grpId="0" animBg="1"/>
      <p:bldP spid="49357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ce réservé du pied de page 3">
            <a:extLst>
              <a:ext uri="{FF2B5EF4-FFF2-40B4-BE49-F238E27FC236}">
                <a16:creationId xmlns:a16="http://schemas.microsoft.com/office/drawing/2014/main" id="{5D86F1A7-41B8-415E-BBEF-04482927F2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CD4F095-D240-42E6-B782-D9AFD3D97A66}" type="slidenum">
              <a:rPr lang="fr-FR" altLang="fr-FR" sz="1200" smtClean="0"/>
              <a:pPr/>
              <a:t>51</a:t>
            </a:fld>
            <a:endParaRPr lang="fr-FR" altLang="fr-FR" sz="1200" dirty="0"/>
          </a:p>
        </p:txBody>
      </p:sp>
      <p:sp>
        <p:nvSpPr>
          <p:cNvPr id="494596" name="Text Box 4">
            <a:extLst>
              <a:ext uri="{FF2B5EF4-FFF2-40B4-BE49-F238E27FC236}">
                <a16:creationId xmlns:a16="http://schemas.microsoft.com/office/drawing/2014/main" id="{408A0315-0524-401A-9A75-3CC1F17D4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31888"/>
            <a:ext cx="8820150" cy="4673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private View.OnClickListener </a:t>
            </a:r>
            <a:r>
              <a:rPr lang="en-GB" altLang="fr-FR" b="1">
                <a:solidFill>
                  <a:srgbClr val="0000FF"/>
                </a:solidFill>
              </a:rPr>
              <a:t>onSauvegarde</a:t>
            </a:r>
            <a:r>
              <a:rPr lang="en-GB" altLang="fr-FR"/>
              <a:t> = </a:t>
            </a:r>
            <a:r>
              <a:rPr lang="en-GB" altLang="fr-FR" b="1"/>
              <a:t>new</a:t>
            </a:r>
            <a:r>
              <a:rPr lang="en-GB" altLang="fr-FR"/>
              <a:t> View.OnClickListener()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public void </a:t>
            </a:r>
            <a:r>
              <a:rPr lang="en-GB" altLang="fr-FR" b="1"/>
              <a:t>onClick</a:t>
            </a:r>
            <a:r>
              <a:rPr lang="en-GB" altLang="fr-FR"/>
              <a:t>(View view)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EditText nom = (EditText) </a:t>
            </a:r>
            <a:r>
              <a:rPr lang="en-GB" altLang="fr-FR" b="1"/>
              <a:t>findViewById</a:t>
            </a:r>
            <a:r>
              <a:rPr lang="en-GB" altLang="fr-FR"/>
              <a:t>(</a:t>
            </a:r>
            <a:r>
              <a:rPr lang="en-GB" altLang="fr-FR" b="1">
                <a:solidFill>
                  <a:srgbClr val="FF0000"/>
                </a:solidFill>
              </a:rPr>
              <a:t>R.id.nom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EditText diagnostic = (EditText) </a:t>
            </a:r>
            <a:r>
              <a:rPr lang="en-GB" altLang="fr-FR" b="1"/>
              <a:t>findViewById</a:t>
            </a:r>
            <a:r>
              <a:rPr lang="en-GB" altLang="fr-FR"/>
              <a:t>(</a:t>
            </a:r>
            <a:r>
              <a:rPr lang="en-GB" altLang="fr-FR" b="1">
                <a:solidFill>
                  <a:srgbClr val="FF0000"/>
                </a:solidFill>
              </a:rPr>
              <a:t>R.id.diagnostic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laConsultation.setNomPatient(nom.getText().toString());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laConsultation.setDiagnostic(diagnostic.getText().toString());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TextView sauvetageFait = (TextView) </a:t>
            </a:r>
            <a:r>
              <a:rPr lang="en-GB" altLang="fr-FR" b="1"/>
              <a:t>findViewById</a:t>
            </a:r>
            <a:r>
              <a:rPr lang="en-GB" altLang="fr-FR"/>
              <a:t>(</a:t>
            </a:r>
            <a:r>
              <a:rPr lang="en-GB" altLang="fr-FR" b="1">
                <a:solidFill>
                  <a:schemeClr val="folHlink"/>
                </a:solidFill>
              </a:rPr>
              <a:t>R.id.indicateur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sauvetageFait.setText("Sauvetage effectué !!"); //plutôt "à effectuer" ;-)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};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}</a:t>
            </a:r>
          </a:p>
        </p:txBody>
      </p:sp>
      <p:sp>
        <p:nvSpPr>
          <p:cNvPr id="494597" name="Text Box 5">
            <a:extLst>
              <a:ext uri="{FF2B5EF4-FFF2-40B4-BE49-F238E27FC236}">
                <a16:creationId xmlns:a16="http://schemas.microsoft.com/office/drawing/2014/main" id="{A3CD5667-7567-488C-99F1-3E4A59792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876925"/>
            <a:ext cx="914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800"/>
              <a:t>Bien sûr, créer un objet Consultation ne présente guère d'intérêt : il faudrait au moins mémoriser les consultations et les afficher dans une liste, et même aussi rendre cette liste persistante.</a:t>
            </a:r>
          </a:p>
        </p:txBody>
      </p:sp>
      <p:sp>
        <p:nvSpPr>
          <p:cNvPr id="58373" name="Text Box 6">
            <a:extLst>
              <a:ext uri="{FF2B5EF4-FFF2-40B4-BE49-F238E27FC236}">
                <a16:creationId xmlns:a16="http://schemas.microsoft.com/office/drawing/2014/main" id="{3AE8B070-0BAA-41EC-808D-7E352A962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15. Une application GUI simple (10/10)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96" grpId="0" animBg="1"/>
      <p:bldP spid="49459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ce réservé du pied de page 3">
            <a:extLst>
              <a:ext uri="{FF2B5EF4-FFF2-40B4-BE49-F238E27FC236}">
                <a16:creationId xmlns:a16="http://schemas.microsoft.com/office/drawing/2014/main" id="{78362867-FC0A-4AA2-989E-563F94AE12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B459F9A-A927-45CA-93BE-A7999A3DCA5D}" type="slidenum">
              <a:rPr lang="fr-FR" altLang="fr-FR" sz="1200" smtClean="0"/>
              <a:pPr/>
              <a:t>52</a:t>
            </a:fld>
            <a:endParaRPr lang="fr-FR" altLang="fr-FR" sz="1200" dirty="0"/>
          </a:p>
        </p:txBody>
      </p:sp>
      <p:sp>
        <p:nvSpPr>
          <p:cNvPr id="59395" name="Text Box 4">
            <a:extLst>
              <a:ext uri="{FF2B5EF4-FFF2-40B4-BE49-F238E27FC236}">
                <a16:creationId xmlns:a16="http://schemas.microsoft.com/office/drawing/2014/main" id="{5B4579EF-F233-416F-8919-4A3DC5F72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(1/7)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CFB2B3AD-3DF2-474F-8417-6AA7852DC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196975"/>
            <a:ext cx="82391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5622" name="Text Box 6">
            <a:extLst>
              <a:ext uri="{FF2B5EF4-FFF2-40B4-BE49-F238E27FC236}">
                <a16:creationId xmlns:a16="http://schemas.microsoft.com/office/drawing/2014/main" id="{314F157B-0C5F-46D1-A014-F2593FF64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78486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u="sng" dirty="0"/>
              <a:t>Idée</a:t>
            </a:r>
            <a:r>
              <a:rPr lang="fr-FR" altLang="fr-FR" dirty="0"/>
              <a:t> : ajouter une boîte de liste qui contiendra les consultations.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 tel widget est classiquement une </a:t>
            </a:r>
            <a:r>
              <a:rPr lang="fr-FR" altLang="fr-FR" b="1" dirty="0" err="1">
                <a:highlight>
                  <a:srgbClr val="FFFF00"/>
                </a:highlight>
              </a:rPr>
              <a:t>ListView</a:t>
            </a:r>
            <a:r>
              <a:rPr lang="fr-FR" altLang="fr-FR" dirty="0">
                <a:highlight>
                  <a:srgbClr val="FFFF00"/>
                </a:highlight>
              </a:rPr>
              <a:t>.   (Equivalent à </a:t>
            </a:r>
            <a:r>
              <a:rPr lang="fr-FR" altLang="fr-FR" dirty="0" err="1">
                <a:highlight>
                  <a:srgbClr val="FFFF00"/>
                </a:highlight>
              </a:rPr>
              <a:t>Jlist</a:t>
            </a:r>
            <a:r>
              <a:rPr lang="fr-FR" altLang="fr-FR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95623" name="Text Box 7">
            <a:extLst>
              <a:ext uri="{FF2B5EF4-FFF2-40B4-BE49-F238E27FC236}">
                <a16:creationId xmlns:a16="http://schemas.microsoft.com/office/drawing/2014/main" id="{554483CE-F777-4ADB-8767-E99FCE18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55850"/>
            <a:ext cx="87852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Ce genre de composant est en fait géré selon le </a:t>
            </a:r>
            <a:r>
              <a:rPr lang="fr-FR" altLang="fr-FR" b="1" dirty="0" err="1">
                <a:solidFill>
                  <a:srgbClr val="0000FF"/>
                </a:solidFill>
              </a:rPr>
              <a:t>framework</a:t>
            </a:r>
            <a:r>
              <a:rPr lang="fr-FR" altLang="fr-FR" b="1" dirty="0">
                <a:solidFill>
                  <a:srgbClr val="0000FF"/>
                </a:solidFill>
              </a:rPr>
              <a:t> MVC</a:t>
            </a:r>
            <a:r>
              <a:rPr lang="fr-FR" altLang="fr-FR" dirty="0"/>
              <a:t>, tout comme ses homologues </a:t>
            </a:r>
            <a:r>
              <a:rPr lang="fr-FR" altLang="fr-FR" dirty="0" err="1"/>
              <a:t>JList</a:t>
            </a:r>
            <a:r>
              <a:rPr lang="fr-FR" altLang="fr-FR" dirty="0"/>
              <a:t> et </a:t>
            </a:r>
            <a:r>
              <a:rPr lang="fr-FR" altLang="fr-FR" dirty="0" err="1"/>
              <a:t>JComboBox</a:t>
            </a:r>
            <a:r>
              <a:rPr lang="fr-FR" altLang="fr-FR" dirty="0"/>
              <a:t> de Swing. Et même "mieux" puisque </a:t>
            </a:r>
            <a:r>
              <a:rPr lang="fr-FR" altLang="fr-FR" u="sng" dirty="0">
                <a:solidFill>
                  <a:schemeClr val="accent2"/>
                </a:solidFill>
                <a:highlight>
                  <a:srgbClr val="FFFF00"/>
                </a:highlight>
              </a:rPr>
              <a:t>les trois composants MVC existent de manière distincte</a:t>
            </a:r>
            <a:r>
              <a:rPr lang="fr-FR" altLang="fr-FR" dirty="0">
                <a:highlight>
                  <a:srgbClr val="FFFF00"/>
                </a:highlight>
              </a:rPr>
              <a:t>. </a:t>
            </a:r>
          </a:p>
        </p:txBody>
      </p:sp>
      <p:sp>
        <p:nvSpPr>
          <p:cNvPr id="495624" name="Text Box 8">
            <a:extLst>
              <a:ext uri="{FF2B5EF4-FFF2-40B4-BE49-F238E27FC236}">
                <a16:creationId xmlns:a16="http://schemas.microsoft.com/office/drawing/2014/main" id="{58A6A9DC-1373-4A7A-94C6-D19266E33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435350"/>
            <a:ext cx="86423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Pour programmer l'ajout dynamique d'éléments à une liste, il nous faudra :</a:t>
            </a:r>
          </a:p>
        </p:txBody>
      </p:sp>
      <p:sp>
        <p:nvSpPr>
          <p:cNvPr id="495625" name="Text Box 9">
            <a:extLst>
              <a:ext uri="{FF2B5EF4-FFF2-40B4-BE49-F238E27FC236}">
                <a16:creationId xmlns:a16="http://schemas.microsoft.com/office/drawing/2014/main" id="{F58D967E-F4F5-4295-8EAB-448866312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933056"/>
            <a:ext cx="8642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 dirty="0"/>
              <a:t> évidemment une instance de </a:t>
            </a:r>
            <a:r>
              <a:rPr lang="fr-FR" altLang="fr-FR" b="1" dirty="0" err="1"/>
              <a:t>ListView</a:t>
            </a:r>
            <a:r>
              <a:rPr lang="fr-FR" altLang="fr-FR" dirty="0"/>
              <a:t>, dont les caractéristiques visuelles sont toujours définies dans main.xml et qui sera la </a:t>
            </a:r>
            <a:r>
              <a:rPr lang="fr-FR" altLang="fr-FR" b="1" dirty="0">
                <a:solidFill>
                  <a:srgbClr val="009900"/>
                </a:solidFill>
                <a:highlight>
                  <a:srgbClr val="FFFF00"/>
                </a:highlight>
              </a:rPr>
              <a:t>V</a:t>
            </a:r>
            <a:r>
              <a:rPr lang="fr-FR" altLang="fr-FR" dirty="0">
                <a:solidFill>
                  <a:srgbClr val="009900"/>
                </a:solidFill>
                <a:highlight>
                  <a:srgbClr val="FFFF00"/>
                </a:highlight>
              </a:rPr>
              <a:t>ue</a:t>
            </a:r>
            <a:r>
              <a:rPr lang="fr-FR" altLang="fr-FR" dirty="0">
                <a:highlight>
                  <a:srgbClr val="FFFF00"/>
                </a:highlight>
              </a:rPr>
              <a:t>;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 dirty="0"/>
              <a:t> un container mémoire du type </a:t>
            </a:r>
            <a:r>
              <a:rPr lang="fr-FR" altLang="fr-FR" b="1" dirty="0"/>
              <a:t>List</a:t>
            </a:r>
            <a:r>
              <a:rPr lang="fr-FR" altLang="fr-FR" dirty="0"/>
              <a:t>&lt;?&gt; qui contiendra les données à afficher et/ou à sélectionner : bien sûr, il sera le </a:t>
            </a:r>
            <a:r>
              <a:rPr lang="fr-FR" altLang="fr-FR" b="1" dirty="0">
                <a:solidFill>
                  <a:srgbClr val="009900"/>
                </a:solidFill>
                <a:highlight>
                  <a:srgbClr val="FFFF00"/>
                </a:highlight>
              </a:rPr>
              <a:t>M</a:t>
            </a:r>
            <a:r>
              <a:rPr lang="fr-FR" altLang="fr-FR" dirty="0">
                <a:solidFill>
                  <a:srgbClr val="009900"/>
                </a:solidFill>
                <a:highlight>
                  <a:srgbClr val="FFFF00"/>
                </a:highlight>
              </a:rPr>
              <a:t>odèle</a:t>
            </a:r>
            <a:r>
              <a:rPr lang="fr-FR" altLang="fr-FR" dirty="0">
                <a:highlight>
                  <a:srgbClr val="FFFF00"/>
                </a:highlight>
              </a:rPr>
              <a:t>;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 dirty="0"/>
              <a:t> un objet "</a:t>
            </a:r>
            <a:r>
              <a:rPr lang="fr-FR" altLang="fr-FR" b="1" i="1" dirty="0">
                <a:solidFill>
                  <a:schemeClr val="accent2"/>
                </a:solidFill>
              </a:rPr>
              <a:t>adapter</a:t>
            </a:r>
            <a:r>
              <a:rPr lang="fr-FR" altLang="fr-FR" dirty="0"/>
              <a:t>", en fait un </a:t>
            </a:r>
            <a:r>
              <a:rPr lang="fr-FR" altLang="fr-FR" b="1" dirty="0">
                <a:solidFill>
                  <a:srgbClr val="009900"/>
                </a:solidFill>
                <a:highlight>
                  <a:srgbClr val="FFFF00"/>
                </a:highlight>
              </a:rPr>
              <a:t>C</a:t>
            </a:r>
            <a:r>
              <a:rPr lang="fr-FR" altLang="fr-FR" dirty="0">
                <a:solidFill>
                  <a:srgbClr val="009900"/>
                </a:solidFill>
                <a:highlight>
                  <a:srgbClr val="FFFF00"/>
                </a:highlight>
              </a:rPr>
              <a:t>ontrôleur</a:t>
            </a:r>
            <a:r>
              <a:rPr lang="fr-FR" altLang="fr-FR" dirty="0">
                <a:highlight>
                  <a:srgbClr val="FFFF00"/>
                </a:highlight>
              </a:rPr>
              <a:t>,</a:t>
            </a:r>
            <a:r>
              <a:rPr lang="fr-FR" altLang="fr-FR" dirty="0"/>
              <a:t> responsable de la synchronisation entre les données et leur vue.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0BF611-77C3-40B1-BD2B-6EDE7D92F481}"/>
              </a:ext>
            </a:extLst>
          </p:cNvPr>
          <p:cNvSpPr txBox="1"/>
          <p:nvPr/>
        </p:nvSpPr>
        <p:spPr>
          <a:xfrm>
            <a:off x="1258888" y="0"/>
            <a:ext cx="789831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1800" dirty="0"/>
              <a:t>Rappel: pour Swing : M +UI component = contrôleur / vue regroupés =&gt; 2 couches</a:t>
            </a:r>
          </a:p>
          <a:p>
            <a:r>
              <a:rPr lang="fr-FR" sz="1800" dirty="0"/>
              <a:t>Android sépare bien les 3 couches.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1275B6-11AE-47AB-BE2B-CB403B3FA292}"/>
              </a:ext>
            </a:extLst>
          </p:cNvPr>
          <p:cNvSpPr txBox="1"/>
          <p:nvPr/>
        </p:nvSpPr>
        <p:spPr>
          <a:xfrm>
            <a:off x="179388" y="6232237"/>
            <a:ext cx="864235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/>
              <a:t>Adapter en Android est différent de Adapter en Java Classique. En Java, Adapter implémente un </a:t>
            </a:r>
            <a:r>
              <a:rPr lang="fr-FR" sz="1600" dirty="0" err="1"/>
              <a:t>WindowAdapterqui</a:t>
            </a:r>
            <a:r>
              <a:rPr lang="fr-FR" sz="1600" dirty="0"/>
              <a:t> implémente un </a:t>
            </a:r>
            <a:r>
              <a:rPr lang="fr-FR" sz="1600" dirty="0" err="1"/>
              <a:t>WindowListener</a:t>
            </a:r>
            <a:r>
              <a:rPr lang="fr-FR" sz="1600" dirty="0"/>
              <a:t> (7 méthodes à redéfinir)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5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9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5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56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95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623" grpId="0"/>
      <p:bldP spid="495624" grpId="0"/>
      <p:bldP spid="2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Espace réservé du pied de page 3">
            <a:extLst>
              <a:ext uri="{FF2B5EF4-FFF2-40B4-BE49-F238E27FC236}">
                <a16:creationId xmlns:a16="http://schemas.microsoft.com/office/drawing/2014/main" id="{36D8CD7A-AE29-4403-9C3D-4CCCB9BBE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2845320D-81E4-4BFF-A845-6B361D356CCF}" type="slidenum">
              <a:rPr lang="fr-FR" altLang="fr-FR" sz="1200" smtClean="0"/>
              <a:pPr/>
              <a:t>53</a:t>
            </a:fld>
            <a:endParaRPr lang="fr-FR" altLang="fr-FR" sz="1200" dirty="0"/>
          </a:p>
        </p:txBody>
      </p:sp>
      <p:sp>
        <p:nvSpPr>
          <p:cNvPr id="60419" name="Text Box 4">
            <a:extLst>
              <a:ext uri="{FF2B5EF4-FFF2-40B4-BE49-F238E27FC236}">
                <a16:creationId xmlns:a16="http://schemas.microsoft.com/office/drawing/2014/main" id="{349CAB72-B631-46C5-A7C8-5C19C7BCF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(2/7)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96645" name="Text Box 5">
            <a:extLst>
              <a:ext uri="{FF2B5EF4-FFF2-40B4-BE49-F238E27FC236}">
                <a16:creationId xmlns:a16="http://schemas.microsoft.com/office/drawing/2014/main" id="{1583D4B1-76C2-41FB-84A0-99E3EB32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87852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 tel </a:t>
            </a:r>
            <a:r>
              <a:rPr lang="fr-FR" altLang="fr-FR" b="1" i="1" dirty="0">
                <a:solidFill>
                  <a:schemeClr val="accent2"/>
                </a:solidFill>
              </a:rPr>
              <a:t>adapter</a:t>
            </a:r>
            <a:r>
              <a:rPr lang="fr-FR" altLang="fr-FR" dirty="0"/>
              <a:t> implémente l'interface </a:t>
            </a:r>
            <a:r>
              <a:rPr lang="fr-FR" altLang="fr-FR" dirty="0" err="1"/>
              <a:t>android.widget.</a:t>
            </a:r>
            <a:r>
              <a:rPr lang="fr-FR" altLang="fr-FR" b="1" dirty="0" err="1">
                <a:solidFill>
                  <a:schemeClr val="accent2"/>
                </a:solidFill>
              </a:rPr>
              <a:t>Adapter</a:t>
            </a:r>
            <a:r>
              <a:rPr lang="fr-FR" altLang="fr-FR" dirty="0"/>
              <a:t>, qui déclare des méthodes comme : </a:t>
            </a:r>
            <a:br>
              <a:rPr lang="fr-FR" altLang="fr-FR" dirty="0"/>
            </a:br>
            <a:r>
              <a:rPr lang="fr-FR" altLang="fr-FR" dirty="0"/>
              <a:t>public abstract Object </a:t>
            </a:r>
            <a:r>
              <a:rPr lang="fr-FR" altLang="fr-FR" b="1" dirty="0" err="1"/>
              <a:t>getItem</a:t>
            </a:r>
            <a:r>
              <a:rPr lang="fr-FR" altLang="fr-FR" dirty="0"/>
              <a:t> (</a:t>
            </a:r>
            <a:r>
              <a:rPr lang="fr-FR" altLang="fr-FR" dirty="0" err="1"/>
              <a:t>int</a:t>
            </a:r>
            <a:r>
              <a:rPr lang="fr-FR" altLang="fr-FR" dirty="0"/>
              <a:t> position)</a:t>
            </a:r>
            <a:br>
              <a:rPr lang="fr-FR" altLang="fr-FR" dirty="0"/>
            </a:br>
            <a:r>
              <a:rPr lang="fr-FR" altLang="fr-FR" dirty="0"/>
              <a:t>ou public abstract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registerDataSetObserver</a:t>
            </a:r>
            <a:r>
              <a:rPr lang="fr-FR" altLang="fr-FR" dirty="0"/>
              <a:t> (</a:t>
            </a:r>
            <a:r>
              <a:rPr lang="fr-FR" altLang="fr-FR" dirty="0" err="1"/>
              <a:t>DataSetObserver</a:t>
            </a:r>
            <a:r>
              <a:rPr lang="fr-FR" altLang="fr-FR" dirty="0"/>
              <a:t> </a:t>
            </a:r>
            <a:r>
              <a:rPr lang="fr-FR" altLang="fr-FR" dirty="0">
                <a:highlight>
                  <a:srgbClr val="FFFF00"/>
                </a:highlight>
              </a:rPr>
              <a:t>observer</a:t>
            </a:r>
            <a:r>
              <a:rPr lang="fr-FR" altLang="fr-FR" dirty="0"/>
              <a:t>)</a:t>
            </a:r>
          </a:p>
        </p:txBody>
      </p:sp>
      <p:sp>
        <p:nvSpPr>
          <p:cNvPr id="496646" name="Text Box 6">
            <a:extLst>
              <a:ext uri="{FF2B5EF4-FFF2-40B4-BE49-F238E27FC236}">
                <a16:creationId xmlns:a16="http://schemas.microsoft.com/office/drawing/2014/main" id="{6FB41AC1-99AB-43E2-BDEA-CC5A6A459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492375"/>
            <a:ext cx="8893175" cy="43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La classe usuelle utilisée comme adapter est </a:t>
            </a:r>
            <a:r>
              <a:rPr lang="fr-FR" altLang="fr-FR" dirty="0" err="1"/>
              <a:t>android.widget.</a:t>
            </a:r>
            <a:r>
              <a:rPr lang="fr-FR" altLang="fr-FR" b="1" dirty="0" err="1">
                <a:solidFill>
                  <a:srgbClr val="0000FF"/>
                </a:solidFill>
              </a:rPr>
              <a:t>ArrayAdapter</a:t>
            </a:r>
            <a:r>
              <a:rPr lang="fr-FR" altLang="fr-FR" dirty="0"/>
              <a:t>&lt;T&gt;,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qui représente une version d'adapter plus particulièrement adaptée aux widgets de type </a:t>
            </a:r>
            <a:r>
              <a:rPr lang="fr-FR" altLang="fr-FR" dirty="0" err="1"/>
              <a:t>ListView</a:t>
            </a:r>
            <a:r>
              <a:rPr lang="fr-FR" altLang="fr-FR" dirty="0"/>
              <a:t> (elle implémente d'ailleurs l'interface </a:t>
            </a:r>
            <a:r>
              <a:rPr lang="fr-FR" altLang="fr-FR" dirty="0" err="1"/>
              <a:t>android.widget.ListAdapter</a:t>
            </a:r>
            <a:r>
              <a:rPr lang="fr-FR" altLang="fr-FR" dirty="0"/>
              <a:t>).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 constructeur classique est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public </a:t>
            </a:r>
            <a:r>
              <a:rPr lang="fr-FR" altLang="fr-FR" b="1" dirty="0" err="1"/>
              <a:t>ArrayAdapter</a:t>
            </a:r>
            <a:r>
              <a:rPr lang="fr-FR" altLang="fr-FR" dirty="0"/>
              <a:t> (</a:t>
            </a:r>
            <a:r>
              <a:rPr lang="fr-FR" altLang="fr-FR" dirty="0" err="1"/>
              <a:t>Context</a:t>
            </a:r>
            <a:r>
              <a:rPr lang="fr-FR" altLang="fr-FR" dirty="0"/>
              <a:t> </a:t>
            </a:r>
            <a:r>
              <a:rPr lang="fr-FR" altLang="fr-FR" dirty="0" err="1"/>
              <a:t>context</a:t>
            </a:r>
            <a:r>
              <a:rPr lang="fr-FR" altLang="fr-FR" dirty="0"/>
              <a:t>, </a:t>
            </a:r>
            <a:r>
              <a:rPr lang="fr-FR" altLang="fr-FR" dirty="0" err="1"/>
              <a:t>int</a:t>
            </a:r>
            <a:r>
              <a:rPr lang="fr-FR" altLang="fr-FR" dirty="0"/>
              <a:t> </a:t>
            </a:r>
            <a:r>
              <a:rPr lang="fr-FR" altLang="fr-FR" dirty="0" err="1"/>
              <a:t>textViewResourceId</a:t>
            </a:r>
            <a:r>
              <a:rPr lang="fr-FR" altLang="fr-FR" dirty="0"/>
              <a:t>, List&lt;T&gt; </a:t>
            </a:r>
            <a:r>
              <a:rPr lang="fr-FR" altLang="fr-FR" dirty="0" err="1"/>
              <a:t>objects</a:t>
            </a:r>
            <a:r>
              <a:rPr lang="fr-FR" altLang="fr-FR" dirty="0"/>
              <a:t>)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où le 1</a:t>
            </a:r>
            <a:r>
              <a:rPr lang="fr-FR" altLang="fr-FR" baseline="30000" dirty="0"/>
              <a:t>er</a:t>
            </a:r>
            <a:r>
              <a:rPr lang="fr-FR" altLang="fr-FR" dirty="0"/>
              <a:t> paramètre est habituellement l'activité hôte, le 3</a:t>
            </a:r>
            <a:r>
              <a:rPr lang="fr-FR" altLang="fr-FR" baseline="30000" dirty="0"/>
              <a:t>ème</a:t>
            </a:r>
            <a:r>
              <a:rPr lang="fr-FR" altLang="fr-FR" dirty="0"/>
              <a:t> désigne le modèle et le 2</a:t>
            </a:r>
            <a:r>
              <a:rPr lang="fr-FR" altLang="fr-FR" baseline="30000" dirty="0"/>
              <a:t>ème</a:t>
            </a:r>
            <a:r>
              <a:rPr lang="fr-FR" altLang="fr-FR" dirty="0"/>
              <a:t> vaut classiquement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dirty="0">
                <a:solidFill>
                  <a:srgbClr val="009900"/>
                </a:solidFill>
              </a:rPr>
              <a:t>simple_list_item_1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ce qui signifie que </a:t>
            </a:r>
            <a:r>
              <a:rPr lang="fr-FR" altLang="fr-FR" u="sng" dirty="0"/>
              <a:t>les données du modèle</a:t>
            </a:r>
            <a:r>
              <a:rPr lang="fr-FR" altLang="fr-FR" dirty="0"/>
              <a:t>, qui seront </a:t>
            </a:r>
            <a:r>
              <a:rPr lang="fr-FR" altLang="fr-FR" dirty="0">
                <a:highlight>
                  <a:srgbClr val="FFFF00"/>
                </a:highlight>
              </a:rPr>
              <a:t>transformées</a:t>
            </a:r>
            <a:r>
              <a:rPr lang="fr-FR" altLang="fr-FR" dirty="0"/>
              <a:t> par défaut par l'adapter </a:t>
            </a:r>
            <a:r>
              <a:rPr lang="fr-FR" altLang="fr-FR" dirty="0">
                <a:highlight>
                  <a:srgbClr val="FFFF00"/>
                </a:highlight>
              </a:rPr>
              <a:t>en chaînes de caractères </a:t>
            </a:r>
            <a:r>
              <a:rPr lang="fr-FR" altLang="fr-FR" dirty="0"/>
              <a:t>(par appel de </a:t>
            </a:r>
            <a:r>
              <a:rPr lang="fr-FR" altLang="fr-FR" dirty="0" err="1"/>
              <a:t>toString</a:t>
            </a:r>
            <a:r>
              <a:rPr lang="fr-FR" altLang="fr-FR" dirty="0"/>
              <a:t>()), </a:t>
            </a:r>
            <a:r>
              <a:rPr lang="fr-FR" altLang="fr-FR" u="sng" dirty="0"/>
              <a:t>seront </a:t>
            </a:r>
            <a:r>
              <a:rPr lang="fr-FR" altLang="fr-FR" u="sng" dirty="0">
                <a:highlight>
                  <a:srgbClr val="FFFF00"/>
                </a:highlight>
              </a:rPr>
              <a:t>utilisées pour initialiser des </a:t>
            </a:r>
            <a:r>
              <a:rPr lang="fr-FR" altLang="fr-FR" u="sng" dirty="0" err="1">
                <a:highlight>
                  <a:srgbClr val="FFFF00"/>
                </a:highlight>
              </a:rPr>
              <a:t>TextView</a:t>
            </a:r>
            <a:r>
              <a:rPr lang="fr-FR" altLang="fr-FR" dirty="0"/>
              <a:t> qui seront en définitive </a:t>
            </a:r>
            <a:r>
              <a:rPr lang="fr-FR" altLang="fr-FR" dirty="0">
                <a:highlight>
                  <a:srgbClr val="FFFF00"/>
                </a:highlight>
              </a:rPr>
              <a:t>ajoutées à la </a:t>
            </a:r>
            <a:r>
              <a:rPr lang="fr-FR" altLang="fr-FR" dirty="0" err="1">
                <a:highlight>
                  <a:srgbClr val="FFFF00"/>
                </a:highlight>
              </a:rPr>
              <a:t>ListView</a:t>
            </a:r>
            <a:r>
              <a:rPr lang="fr-FR" altLang="fr-FR" dirty="0"/>
              <a:t>.</a:t>
            </a:r>
          </a:p>
        </p:txBody>
      </p:sp>
      <p:sp>
        <p:nvSpPr>
          <p:cNvPr id="496647" name="Text Box 7">
            <a:extLst>
              <a:ext uri="{FF2B5EF4-FFF2-40B4-BE49-F238E27FC236}">
                <a16:creationId xmlns:a16="http://schemas.microsoft.com/office/drawing/2014/main" id="{7A91AF24-0624-4518-A714-8955130FF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462088"/>
            <a:ext cx="3024188" cy="52705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400"/>
              <a:t>Un DataSetObserver est un objet averti des modifications dans les données </a:t>
            </a:r>
          </a:p>
        </p:txBody>
      </p:sp>
      <p:sp>
        <p:nvSpPr>
          <p:cNvPr id="496648" name="Line 8">
            <a:extLst>
              <a:ext uri="{FF2B5EF4-FFF2-40B4-BE49-F238E27FC236}">
                <a16:creationId xmlns:a16="http://schemas.microsoft.com/office/drawing/2014/main" id="{9EC091C0-A66E-44DE-9704-310C99A05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3713" y="3573463"/>
            <a:ext cx="5329237" cy="719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C714F49-A992-4288-A572-772EA6E38518}"/>
              </a:ext>
            </a:extLst>
          </p:cNvPr>
          <p:cNvSpPr txBox="1"/>
          <p:nvPr/>
        </p:nvSpPr>
        <p:spPr>
          <a:xfrm>
            <a:off x="1115616" y="3115"/>
            <a:ext cx="815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Un observer = un objet qui doit être averti des modifications dans les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573D95B-F7D0-449D-B8BE-802C2B599ACC}"/>
              </a:ext>
            </a:extLst>
          </p:cNvPr>
          <p:cNvSpPr txBox="1"/>
          <p:nvPr/>
        </p:nvSpPr>
        <p:spPr>
          <a:xfrm>
            <a:off x="6246846" y="2285792"/>
            <a:ext cx="2444681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/>
              <a:t>Adaptée aux </a:t>
            </a:r>
            <a:r>
              <a:rPr lang="fr-FR" sz="1600" dirty="0" err="1"/>
              <a:t>ListViews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6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6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96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96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96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96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966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966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5" grpId="0"/>
      <p:bldP spid="496647" grpId="0" animBg="1"/>
      <p:bldP spid="2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ce réservé du pied de page 3">
            <a:extLst>
              <a:ext uri="{FF2B5EF4-FFF2-40B4-BE49-F238E27FC236}">
                <a16:creationId xmlns:a16="http://schemas.microsoft.com/office/drawing/2014/main" id="{82DED3F0-D8EE-4CC8-B6BA-C3245BE349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2204C11-9E3B-41E6-84FE-C4F7F208CDAB}" type="slidenum">
              <a:rPr lang="fr-FR" altLang="fr-FR" sz="1200" smtClean="0"/>
              <a:pPr/>
              <a:t>54</a:t>
            </a:fld>
            <a:endParaRPr lang="fr-FR" altLang="fr-FR" sz="1200" dirty="0"/>
          </a:p>
        </p:txBody>
      </p:sp>
      <p:sp>
        <p:nvSpPr>
          <p:cNvPr id="61443" name="Text Box 4">
            <a:extLst>
              <a:ext uri="{FF2B5EF4-FFF2-40B4-BE49-F238E27FC236}">
                <a16:creationId xmlns:a16="http://schemas.microsoft.com/office/drawing/2014/main" id="{978096F8-32CC-4389-BF0C-602D5A693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(5/7)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61444" name="Text Box 7">
            <a:extLst>
              <a:ext uri="{FF2B5EF4-FFF2-40B4-BE49-F238E27FC236}">
                <a16:creationId xmlns:a16="http://schemas.microsoft.com/office/drawing/2014/main" id="{212AD0B3-5B3F-4F7A-BCCD-C970D1F97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6550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(3/7)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61445" name="Text Box 8">
            <a:extLst>
              <a:ext uri="{FF2B5EF4-FFF2-40B4-BE49-F238E27FC236}">
                <a16:creationId xmlns:a16="http://schemas.microsoft.com/office/drawing/2014/main" id="{34947E63-740E-42CE-AEA5-571ABE037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01725"/>
            <a:ext cx="8820150" cy="57562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package </a:t>
            </a:r>
            <a:r>
              <a:rPr lang="en-GB" altLang="fr-FR" dirty="0" err="1"/>
              <a:t>my.mesapplications.medecin</a:t>
            </a:r>
            <a:r>
              <a:rPr lang="en-GB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600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import </a:t>
            </a:r>
            <a:r>
              <a:rPr lang="en-GB" altLang="fr-FR" dirty="0" err="1"/>
              <a:t>java.util.ArrayList</a:t>
            </a:r>
            <a:r>
              <a:rPr lang="en-GB" altLang="fr-FR" dirty="0"/>
              <a:t>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public class </a:t>
            </a:r>
            <a:r>
              <a:rPr lang="en-GB" altLang="fr-FR" b="1" i="1" dirty="0" err="1"/>
              <a:t>MainActivity</a:t>
            </a:r>
            <a:r>
              <a:rPr lang="en-GB" altLang="fr-FR" dirty="0"/>
              <a:t> extends </a:t>
            </a:r>
            <a:r>
              <a:rPr lang="en-GB" altLang="fr-FR" b="1" dirty="0"/>
              <a:t>Activity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</a:t>
            </a:r>
            <a:r>
              <a:rPr lang="en-GB" altLang="fr-FR" b="1" dirty="0"/>
              <a:t>List&lt;Consultation</a:t>
            </a:r>
            <a:r>
              <a:rPr lang="en-GB" altLang="fr-FR" dirty="0"/>
              <a:t>&gt; </a:t>
            </a:r>
            <a:r>
              <a:rPr lang="en-GB" altLang="fr-FR" i="1" dirty="0" err="1">
                <a:solidFill>
                  <a:srgbClr val="0000FF"/>
                </a:solidFill>
              </a:rPr>
              <a:t>modeleConsultations</a:t>
            </a:r>
            <a:r>
              <a:rPr lang="en-GB" altLang="fr-FR" dirty="0"/>
              <a:t> = new </a:t>
            </a:r>
            <a:r>
              <a:rPr lang="en-GB" altLang="fr-FR" dirty="0" err="1"/>
              <a:t>ArrayList</a:t>
            </a:r>
            <a:r>
              <a:rPr lang="en-GB" altLang="fr-FR" dirty="0"/>
              <a:t>&lt;Consultation&gt;();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</a:t>
            </a:r>
            <a:r>
              <a:rPr lang="en-GB" altLang="fr-FR" b="1" dirty="0" err="1"/>
              <a:t>ArrayAdapter</a:t>
            </a:r>
            <a:r>
              <a:rPr lang="en-GB" altLang="fr-FR" b="1" dirty="0"/>
              <a:t>&lt;Consultation</a:t>
            </a:r>
            <a:r>
              <a:rPr lang="en-GB" altLang="fr-FR" dirty="0"/>
              <a:t>&gt; </a:t>
            </a:r>
            <a:r>
              <a:rPr lang="en-GB" altLang="fr-FR" i="1" dirty="0" err="1">
                <a:solidFill>
                  <a:srgbClr val="FF0000"/>
                </a:solidFill>
              </a:rPr>
              <a:t>controleurConsultations</a:t>
            </a:r>
            <a:r>
              <a:rPr lang="en-GB" altLang="fr-FR" dirty="0"/>
              <a:t>  = null;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500" dirty="0"/>
              <a:t> 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public void </a:t>
            </a:r>
            <a:r>
              <a:rPr lang="en-GB" altLang="fr-FR" b="1" dirty="0" err="1"/>
              <a:t>onCreate</a:t>
            </a:r>
            <a:r>
              <a:rPr lang="en-GB" altLang="fr-FR" dirty="0"/>
              <a:t>(Bundle </a:t>
            </a:r>
            <a:r>
              <a:rPr lang="en-GB" altLang="fr-FR" dirty="0" err="1"/>
              <a:t>savedInstanceState</a:t>
            </a:r>
            <a:r>
              <a:rPr lang="en-GB" altLang="fr-FR" dirty="0"/>
              <a:t>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dirty="0" err="1"/>
              <a:t>super.onCreate</a:t>
            </a:r>
            <a:r>
              <a:rPr lang="en-GB" altLang="fr-FR" dirty="0"/>
              <a:t>(</a:t>
            </a:r>
            <a:r>
              <a:rPr lang="en-GB" altLang="fr-FR" dirty="0" err="1"/>
              <a:t>savedInstanceState</a:t>
            </a:r>
            <a:r>
              <a:rPr lang="en-GB" altLang="fr-FR" dirty="0"/>
              <a:t>);</a:t>
            </a:r>
            <a:r>
              <a:rPr lang="en-GB" altLang="fr-FR" dirty="0" err="1"/>
              <a:t>setContentView</a:t>
            </a:r>
            <a:r>
              <a:rPr lang="en-GB" altLang="fr-FR" dirty="0"/>
              <a:t>(</a:t>
            </a:r>
            <a:r>
              <a:rPr lang="en-GB" altLang="fr-FR" dirty="0" err="1"/>
              <a:t>R.layout.main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i="1" dirty="0">
                <a:solidFill>
                  <a:srgbClr val="FF0000"/>
                </a:solidFill>
              </a:rPr>
              <a:t>        </a:t>
            </a:r>
            <a:r>
              <a:rPr lang="en-GB" altLang="fr-FR" i="1" dirty="0" err="1">
                <a:solidFill>
                  <a:srgbClr val="FF0000"/>
                </a:solidFill>
              </a:rPr>
              <a:t>controleurConsultations</a:t>
            </a:r>
            <a:r>
              <a:rPr lang="en-GB" altLang="fr-FR" dirty="0"/>
              <a:t> = new </a:t>
            </a:r>
            <a:r>
              <a:rPr lang="en-GB" altLang="fr-FR" dirty="0" err="1"/>
              <a:t>ArrayAdapter</a:t>
            </a:r>
            <a:r>
              <a:rPr lang="en-GB" altLang="fr-FR" dirty="0"/>
              <a:t>&lt;Consultation&gt;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(this, android.R.layout.simple_list_item_1, </a:t>
            </a:r>
            <a:r>
              <a:rPr lang="en-GB" altLang="fr-FR" i="1" dirty="0" err="1">
                <a:solidFill>
                  <a:srgbClr val="0000FF"/>
                </a:solidFill>
              </a:rPr>
              <a:t>modeleConsultations</a:t>
            </a:r>
            <a:r>
              <a:rPr lang="en-GB" altLang="fr-FR" dirty="0"/>
              <a:t> 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b="1" dirty="0" err="1"/>
              <a:t>ListView</a:t>
            </a:r>
            <a:r>
              <a:rPr lang="en-GB" altLang="fr-FR" dirty="0"/>
              <a:t> </a:t>
            </a:r>
            <a:r>
              <a:rPr lang="en-GB" altLang="fr-FR" i="1" dirty="0" err="1">
                <a:solidFill>
                  <a:srgbClr val="009900"/>
                </a:solidFill>
              </a:rPr>
              <a:t>vueConsultations</a:t>
            </a:r>
            <a:r>
              <a:rPr lang="en-GB" altLang="fr-FR" dirty="0"/>
              <a:t> = (</a:t>
            </a:r>
            <a:r>
              <a:rPr lang="en-GB" altLang="fr-FR" dirty="0" err="1"/>
              <a:t>ListView</a:t>
            </a:r>
            <a:r>
              <a:rPr lang="en-GB" altLang="fr-FR" dirty="0"/>
              <a:t>) </a:t>
            </a:r>
            <a:r>
              <a:rPr lang="en-GB" altLang="fr-FR" b="1" dirty="0" err="1"/>
              <a:t>findViewById</a:t>
            </a:r>
            <a:r>
              <a:rPr lang="en-GB" altLang="fr-FR" dirty="0"/>
              <a:t>(</a:t>
            </a:r>
            <a:r>
              <a:rPr lang="en-GB" altLang="fr-FR" b="1" dirty="0" err="1">
                <a:solidFill>
                  <a:srgbClr val="FF0000"/>
                </a:solidFill>
              </a:rPr>
              <a:t>R.id.consultations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i="1" dirty="0" err="1">
                <a:solidFill>
                  <a:srgbClr val="009900"/>
                </a:solidFill>
              </a:rPr>
              <a:t>vueConsultations</a:t>
            </a:r>
            <a:r>
              <a:rPr lang="en-GB" altLang="fr-FR" dirty="0" err="1"/>
              <a:t>.</a:t>
            </a:r>
            <a:r>
              <a:rPr lang="en-GB" altLang="fr-FR" b="1" dirty="0" err="1"/>
              <a:t>setAdapter</a:t>
            </a:r>
            <a:r>
              <a:rPr lang="en-GB" altLang="fr-FR" dirty="0"/>
              <a:t>(</a:t>
            </a:r>
            <a:r>
              <a:rPr lang="en-GB" altLang="fr-FR" i="1" dirty="0" err="1">
                <a:solidFill>
                  <a:srgbClr val="FF0000"/>
                </a:solidFill>
              </a:rPr>
              <a:t>controleurConsultations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500" dirty="0"/>
              <a:t>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Button </a:t>
            </a:r>
            <a:r>
              <a:rPr lang="en-GB" altLang="fr-FR" dirty="0" err="1"/>
              <a:t>sauvegarde</a:t>
            </a:r>
            <a:r>
              <a:rPr lang="en-GB" altLang="fr-FR" dirty="0"/>
              <a:t> = (Button) </a:t>
            </a:r>
            <a:r>
              <a:rPr lang="en-GB" altLang="fr-FR" dirty="0" err="1"/>
              <a:t>this.findViewById</a:t>
            </a:r>
            <a:r>
              <a:rPr lang="en-GB" altLang="fr-FR" dirty="0"/>
              <a:t>(</a:t>
            </a:r>
            <a:r>
              <a:rPr lang="en-GB" altLang="fr-FR" dirty="0" err="1"/>
              <a:t>R.id.sauver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</a:t>
            </a:r>
            <a:r>
              <a:rPr lang="en-GB" altLang="fr-FR" dirty="0" err="1"/>
              <a:t>sauvegarde.setOnClickListener</a:t>
            </a:r>
            <a:r>
              <a:rPr lang="en-GB" altLang="fr-FR" dirty="0"/>
              <a:t>(</a:t>
            </a:r>
            <a:r>
              <a:rPr lang="en-GB" altLang="fr-FR" dirty="0" err="1"/>
              <a:t>onSauvegarde</a:t>
            </a:r>
            <a:r>
              <a:rPr lang="en-GB" altLang="fr-FR" dirty="0"/>
              <a:t>);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}</a:t>
            </a:r>
          </a:p>
        </p:txBody>
      </p:sp>
      <p:sp>
        <p:nvSpPr>
          <p:cNvPr id="499718" name="Text Box 6">
            <a:extLst>
              <a:ext uri="{FF2B5EF4-FFF2-40B4-BE49-F238E27FC236}">
                <a16:creationId xmlns:a16="http://schemas.microsoft.com/office/drawing/2014/main" id="{C113DC53-1A18-4B18-A915-F4EED7F79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981075"/>
            <a:ext cx="2303462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rgbClr val="0000FF"/>
                </a:solidFill>
              </a:rPr>
              <a:t>MainActivity.java</a:t>
            </a:r>
            <a:endParaRPr lang="fr-FR" altLang="fr-FR" b="1">
              <a:solidFill>
                <a:srgbClr val="0000FF"/>
              </a:solidFill>
            </a:endParaRPr>
          </a:p>
        </p:txBody>
      </p:sp>
      <p:sp>
        <p:nvSpPr>
          <p:cNvPr id="499721" name="Rectangle 9">
            <a:extLst>
              <a:ext uri="{FF2B5EF4-FFF2-40B4-BE49-F238E27FC236}">
                <a16:creationId xmlns:a16="http://schemas.microsoft.com/office/drawing/2014/main" id="{10B7BDE1-04EF-4721-B5AE-A7678B463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581525"/>
            <a:ext cx="8208962" cy="6477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499722" name="Freeform 10">
            <a:extLst>
              <a:ext uri="{FF2B5EF4-FFF2-40B4-BE49-F238E27FC236}">
                <a16:creationId xmlns:a16="http://schemas.microsoft.com/office/drawing/2014/main" id="{C2E89C09-4DD5-499C-BD2B-CFC5136609B2}"/>
              </a:ext>
            </a:extLst>
          </p:cNvPr>
          <p:cNvSpPr>
            <a:spLocks/>
          </p:cNvSpPr>
          <p:nvPr/>
        </p:nvSpPr>
        <p:spPr bwMode="auto">
          <a:xfrm>
            <a:off x="1835150" y="5745163"/>
            <a:ext cx="3565525" cy="935037"/>
          </a:xfrm>
          <a:custGeom>
            <a:avLst/>
            <a:gdLst>
              <a:gd name="T0" fmla="*/ 0 w 2246"/>
              <a:gd name="T1" fmla="*/ 95765886 h 589"/>
              <a:gd name="T2" fmla="*/ 2147483646 w 2246"/>
              <a:gd name="T3" fmla="*/ 1466730153 h 589"/>
              <a:gd name="T4" fmla="*/ 2147483646 w 2246"/>
              <a:gd name="T5" fmla="*/ 209172063 h 589"/>
              <a:gd name="T6" fmla="*/ 2147483646 w 2246"/>
              <a:gd name="T7" fmla="*/ 209172063 h 58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46" h="589">
                <a:moveTo>
                  <a:pt x="0" y="38"/>
                </a:moveTo>
                <a:cubicBezTo>
                  <a:pt x="416" y="306"/>
                  <a:pt x="832" y="575"/>
                  <a:pt x="1180" y="582"/>
                </a:cubicBezTo>
                <a:cubicBezTo>
                  <a:pt x="1528" y="589"/>
                  <a:pt x="1928" y="166"/>
                  <a:pt x="2087" y="83"/>
                </a:cubicBezTo>
                <a:cubicBezTo>
                  <a:pt x="2246" y="0"/>
                  <a:pt x="2189" y="41"/>
                  <a:pt x="2132" y="8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99723" name="Freeform 11">
            <a:extLst>
              <a:ext uri="{FF2B5EF4-FFF2-40B4-BE49-F238E27FC236}">
                <a16:creationId xmlns:a16="http://schemas.microsoft.com/office/drawing/2014/main" id="{E881C9AA-390F-4090-8483-278E09C739C3}"/>
              </a:ext>
            </a:extLst>
          </p:cNvPr>
          <p:cNvSpPr>
            <a:spLocks/>
          </p:cNvSpPr>
          <p:nvPr/>
        </p:nvSpPr>
        <p:spPr bwMode="auto">
          <a:xfrm>
            <a:off x="1763713" y="3716338"/>
            <a:ext cx="5472112" cy="1271587"/>
          </a:xfrm>
          <a:custGeom>
            <a:avLst/>
            <a:gdLst>
              <a:gd name="T0" fmla="*/ 0 w 3447"/>
              <a:gd name="T1" fmla="*/ 1562496261 h 801"/>
              <a:gd name="T2" fmla="*/ 2147483646 w 3447"/>
              <a:gd name="T3" fmla="*/ 75604658 h 801"/>
              <a:gd name="T4" fmla="*/ 2147483646 w 3447"/>
              <a:gd name="T5" fmla="*/ 2018643569 h 80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47" h="801">
                <a:moveTo>
                  <a:pt x="0" y="620"/>
                </a:moveTo>
                <a:cubicBezTo>
                  <a:pt x="597" y="310"/>
                  <a:pt x="1195" y="0"/>
                  <a:pt x="1769" y="30"/>
                </a:cubicBezTo>
                <a:cubicBezTo>
                  <a:pt x="2343" y="60"/>
                  <a:pt x="3167" y="673"/>
                  <a:pt x="3447" y="801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99724" name="Rectangle 12">
            <a:extLst>
              <a:ext uri="{FF2B5EF4-FFF2-40B4-BE49-F238E27FC236}">
                <a16:creationId xmlns:a16="http://schemas.microsoft.com/office/drawing/2014/main" id="{5E8B746D-CBBC-4F1B-A279-7FBAD54A4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492375"/>
            <a:ext cx="8208962" cy="4318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499725" name="Rectangle 13">
            <a:extLst>
              <a:ext uri="{FF2B5EF4-FFF2-40B4-BE49-F238E27FC236}">
                <a16:creationId xmlns:a16="http://schemas.microsoft.com/office/drawing/2014/main" id="{0B7DAE2E-7D1D-49B1-9ED0-5B24BFFA3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229225"/>
            <a:ext cx="8208962" cy="6477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81835D5-22E1-4949-AE21-078A3A670B6F}"/>
              </a:ext>
            </a:extLst>
          </p:cNvPr>
          <p:cNvSpPr txBox="1"/>
          <p:nvPr/>
        </p:nvSpPr>
        <p:spPr>
          <a:xfrm>
            <a:off x="5994086" y="3795620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Le contrôleur a son modèle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E09A13-CA76-46C6-846F-96FF6C89D135}"/>
              </a:ext>
            </a:extLst>
          </p:cNvPr>
          <p:cNvSpPr txBox="1"/>
          <p:nvPr/>
        </p:nvSpPr>
        <p:spPr>
          <a:xfrm>
            <a:off x="6288701" y="6300725"/>
            <a:ext cx="2603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fr-FR" dirty="0">
                <a:highlight>
                  <a:srgbClr val="FFFF00"/>
                </a:highlight>
              </a:rPr>
              <a:t>La </a:t>
            </a:r>
            <a:r>
              <a:rPr lang="en-GB" altLang="fr-FR" dirty="0" err="1">
                <a:highlight>
                  <a:srgbClr val="FFFF00"/>
                </a:highlight>
              </a:rPr>
              <a:t>vue</a:t>
            </a:r>
            <a:r>
              <a:rPr lang="en-GB" altLang="fr-FR" dirty="0">
                <a:highlight>
                  <a:srgbClr val="FFFF00"/>
                </a:highlight>
              </a:rPr>
              <a:t> a son </a:t>
            </a:r>
            <a:r>
              <a:rPr lang="en-GB" altLang="fr-FR" dirty="0" err="1">
                <a:highlight>
                  <a:srgbClr val="FFFF00"/>
                </a:highlight>
              </a:rPr>
              <a:t>contrôleur</a:t>
            </a:r>
            <a:endParaRPr lang="fr-FR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9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9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9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8" grpId="0" animBg="1"/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ce réservé du pied de page 3">
            <a:extLst>
              <a:ext uri="{FF2B5EF4-FFF2-40B4-BE49-F238E27FC236}">
                <a16:creationId xmlns:a16="http://schemas.microsoft.com/office/drawing/2014/main" id="{C7F5F004-9FFF-4589-8570-67C099000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D1AB8B8-C476-4AA2-A1F9-FDD2FA632F19}" type="slidenum">
              <a:rPr lang="fr-FR" altLang="fr-FR" sz="1200" smtClean="0"/>
              <a:pPr/>
              <a:t>55</a:t>
            </a:fld>
            <a:endParaRPr lang="fr-FR" altLang="fr-FR" sz="1200" dirty="0"/>
          </a:p>
        </p:txBody>
      </p:sp>
      <p:sp>
        <p:nvSpPr>
          <p:cNvPr id="62467" name="Text Box 4">
            <a:extLst>
              <a:ext uri="{FF2B5EF4-FFF2-40B4-BE49-F238E27FC236}">
                <a16:creationId xmlns:a16="http://schemas.microsoft.com/office/drawing/2014/main" id="{DA731336-7A9B-4147-9B1C-2AE38C595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6550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(4/7)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01765" name="Text Box 5">
            <a:extLst>
              <a:ext uri="{FF2B5EF4-FFF2-40B4-BE49-F238E27FC236}">
                <a16:creationId xmlns:a16="http://schemas.microsoft.com/office/drawing/2014/main" id="{30E28D4F-9D9F-4009-A4AA-D835B15A5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820150" cy="54673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private </a:t>
            </a:r>
            <a:r>
              <a:rPr lang="en-GB" altLang="fr-FR" b="1" dirty="0" err="1"/>
              <a:t>View.OnClickListener</a:t>
            </a:r>
            <a:r>
              <a:rPr lang="en-GB" altLang="fr-FR" dirty="0"/>
              <a:t> </a:t>
            </a:r>
            <a:r>
              <a:rPr lang="en-GB" altLang="fr-FR" dirty="0" err="1"/>
              <a:t>onSauvegarde</a:t>
            </a:r>
            <a:r>
              <a:rPr lang="en-GB" altLang="fr-FR" dirty="0"/>
              <a:t> = new </a:t>
            </a:r>
            <a:r>
              <a:rPr lang="en-GB" altLang="fr-FR" dirty="0" err="1"/>
              <a:t>View.OnClickListener</a:t>
            </a:r>
            <a:r>
              <a:rPr lang="en-GB" altLang="fr-FR" dirty="0"/>
              <a:t>()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public void </a:t>
            </a:r>
            <a:r>
              <a:rPr lang="en-GB" altLang="fr-FR" b="1" dirty="0" err="1"/>
              <a:t>onClick</a:t>
            </a:r>
            <a:r>
              <a:rPr lang="en-GB" altLang="fr-FR" dirty="0"/>
              <a:t>(View view)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EditText</a:t>
            </a:r>
            <a:r>
              <a:rPr lang="en-GB" altLang="fr-FR" dirty="0"/>
              <a:t> nom = (</a:t>
            </a:r>
            <a:r>
              <a:rPr lang="en-GB" altLang="fr-FR" dirty="0" err="1"/>
              <a:t>EditText</a:t>
            </a:r>
            <a:r>
              <a:rPr lang="en-GB" altLang="fr-FR" dirty="0"/>
              <a:t>) </a:t>
            </a:r>
            <a:r>
              <a:rPr lang="en-GB" altLang="fr-FR" dirty="0" err="1"/>
              <a:t>findViewById</a:t>
            </a:r>
            <a:r>
              <a:rPr lang="en-GB" altLang="fr-FR" dirty="0"/>
              <a:t>(</a:t>
            </a:r>
            <a:r>
              <a:rPr lang="en-GB" altLang="fr-FR" dirty="0" err="1"/>
              <a:t>R.id.nom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EditText</a:t>
            </a:r>
            <a:r>
              <a:rPr lang="en-GB" altLang="fr-FR" dirty="0"/>
              <a:t> diagnostic = (</a:t>
            </a:r>
            <a:r>
              <a:rPr lang="en-GB" altLang="fr-FR" dirty="0" err="1"/>
              <a:t>EditText</a:t>
            </a:r>
            <a:r>
              <a:rPr lang="en-GB" altLang="fr-FR" dirty="0"/>
              <a:t>) </a:t>
            </a:r>
            <a:r>
              <a:rPr lang="en-GB" altLang="fr-FR" dirty="0" err="1"/>
              <a:t>findViewById</a:t>
            </a:r>
            <a:r>
              <a:rPr lang="en-GB" altLang="fr-FR" dirty="0"/>
              <a:t>(</a:t>
            </a:r>
            <a:r>
              <a:rPr lang="en-GB" altLang="fr-FR" dirty="0" err="1"/>
              <a:t>R.id.diagnostic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b="1" i="1" dirty="0"/>
              <a:t>Consultation</a:t>
            </a:r>
            <a:r>
              <a:rPr lang="en-GB" altLang="fr-FR" dirty="0"/>
              <a:t> </a:t>
            </a:r>
            <a:r>
              <a:rPr lang="en-GB" altLang="fr-FR" i="1" dirty="0" err="1"/>
              <a:t>laConsultation</a:t>
            </a:r>
            <a:r>
              <a:rPr lang="en-GB" altLang="fr-FR" dirty="0"/>
              <a:t> = new Consultation();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laConsultation.setNomPatient</a:t>
            </a:r>
            <a:r>
              <a:rPr lang="en-GB" altLang="fr-FR" dirty="0"/>
              <a:t>(</a:t>
            </a:r>
            <a:r>
              <a:rPr lang="en-GB" altLang="fr-FR" dirty="0" err="1"/>
              <a:t>nom.getText</a:t>
            </a:r>
            <a:r>
              <a:rPr lang="en-GB" altLang="fr-FR" dirty="0"/>
              <a:t>().</a:t>
            </a:r>
            <a:r>
              <a:rPr lang="en-GB" altLang="fr-FR" dirty="0" err="1"/>
              <a:t>toString</a:t>
            </a:r>
            <a:r>
              <a:rPr lang="en-GB" altLang="fr-FR" dirty="0"/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laConsultation.setDiagnostic</a:t>
            </a:r>
            <a:r>
              <a:rPr lang="en-GB" altLang="fr-FR" dirty="0"/>
              <a:t>(</a:t>
            </a:r>
            <a:r>
              <a:rPr lang="en-GB" altLang="fr-FR" dirty="0" err="1"/>
              <a:t>diagnostic.getText</a:t>
            </a:r>
            <a:r>
              <a:rPr lang="en-GB" altLang="fr-FR" dirty="0"/>
              <a:t>().</a:t>
            </a:r>
            <a:r>
              <a:rPr lang="en-GB" altLang="fr-FR" dirty="0" err="1"/>
              <a:t>toString</a:t>
            </a:r>
            <a:r>
              <a:rPr lang="en-GB" altLang="fr-FR" dirty="0"/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600" dirty="0"/>
              <a:t>            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i="1" dirty="0" err="1">
                <a:solidFill>
                  <a:srgbClr val="FF0000"/>
                </a:solidFill>
              </a:rPr>
              <a:t>controleurConsultations</a:t>
            </a:r>
            <a:r>
              <a:rPr lang="en-GB" altLang="fr-FR" dirty="0" err="1"/>
              <a:t>.</a:t>
            </a:r>
            <a:r>
              <a:rPr lang="en-GB" altLang="fr-FR" b="1" dirty="0" err="1"/>
              <a:t>add</a:t>
            </a:r>
            <a:r>
              <a:rPr lang="en-GB" altLang="fr-FR" dirty="0"/>
              <a:t>(</a:t>
            </a:r>
            <a:r>
              <a:rPr lang="en-GB" altLang="fr-FR" i="1" dirty="0" err="1"/>
              <a:t>laConsultation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i="1" dirty="0" err="1">
                <a:solidFill>
                  <a:srgbClr val="FF0000"/>
                </a:solidFill>
              </a:rPr>
              <a:t>controleurConsultations</a:t>
            </a:r>
            <a:r>
              <a:rPr lang="en-GB" altLang="fr-FR" dirty="0" err="1"/>
              <a:t>.</a:t>
            </a:r>
            <a:r>
              <a:rPr lang="en-GB" altLang="fr-FR" b="1" dirty="0" err="1"/>
              <a:t>notifyDataSetChanged</a:t>
            </a:r>
            <a:r>
              <a:rPr lang="en-GB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600" dirty="0"/>
              <a:t>    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TextView</a:t>
            </a:r>
            <a:r>
              <a:rPr lang="en-GB" altLang="fr-FR" dirty="0"/>
              <a:t> </a:t>
            </a:r>
            <a:r>
              <a:rPr lang="en-GB" altLang="fr-FR" dirty="0" err="1"/>
              <a:t>sauvetageFait</a:t>
            </a:r>
            <a:r>
              <a:rPr lang="en-GB" altLang="fr-FR" dirty="0"/>
              <a:t> = (</a:t>
            </a:r>
            <a:r>
              <a:rPr lang="en-GB" altLang="fr-FR" dirty="0" err="1"/>
              <a:t>TextView</a:t>
            </a:r>
            <a:r>
              <a:rPr lang="en-GB" altLang="fr-FR" dirty="0"/>
              <a:t>) </a:t>
            </a:r>
            <a:r>
              <a:rPr lang="en-GB" altLang="fr-FR" dirty="0" err="1"/>
              <a:t>findViewById</a:t>
            </a:r>
            <a:r>
              <a:rPr lang="en-GB" altLang="fr-FR" dirty="0"/>
              <a:t>(</a:t>
            </a:r>
            <a:r>
              <a:rPr lang="en-GB" altLang="fr-FR" dirty="0" err="1"/>
              <a:t>R.id.indicateur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en-GB" altLang="fr-FR" dirty="0" err="1"/>
              <a:t>sauvetageFait.setText</a:t>
            </a:r>
            <a:r>
              <a:rPr lang="en-GB" altLang="fr-FR" dirty="0"/>
              <a:t>("</a:t>
            </a:r>
            <a:r>
              <a:rPr lang="en-GB" altLang="fr-FR" dirty="0" err="1"/>
              <a:t>Sauvetage</a:t>
            </a:r>
            <a:r>
              <a:rPr lang="en-GB" altLang="fr-FR" dirty="0"/>
              <a:t> </a:t>
            </a:r>
            <a:r>
              <a:rPr lang="en-GB" altLang="fr-FR" dirty="0" err="1"/>
              <a:t>effectué</a:t>
            </a:r>
            <a:r>
              <a:rPr lang="en-GB" altLang="fr-FR" dirty="0"/>
              <a:t> !!");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};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}</a:t>
            </a:r>
          </a:p>
        </p:txBody>
      </p:sp>
      <p:sp>
        <p:nvSpPr>
          <p:cNvPr id="501766" name="Text Box 6">
            <a:extLst>
              <a:ext uri="{FF2B5EF4-FFF2-40B4-BE49-F238E27FC236}">
                <a16:creationId xmlns:a16="http://schemas.microsoft.com/office/drawing/2014/main" id="{7903B195-5B58-4AC7-993F-6040B91E8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5805488"/>
            <a:ext cx="5834062" cy="711200"/>
          </a:xfrm>
          <a:prstGeom prst="rect">
            <a:avLst/>
          </a:prstGeom>
          <a:solidFill>
            <a:srgbClr val="00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signale aux observers que les data ont été modifiées et que toutes les vues intéressées doivent se mettre à jour </a:t>
            </a:r>
          </a:p>
        </p:txBody>
      </p:sp>
      <p:sp>
        <p:nvSpPr>
          <p:cNvPr id="501767" name="Line 7">
            <a:extLst>
              <a:ext uri="{FF2B5EF4-FFF2-40B4-BE49-F238E27FC236}">
                <a16:creationId xmlns:a16="http://schemas.microsoft.com/office/drawing/2014/main" id="{9D759015-3E46-4C0D-BC67-C0CDF1F7D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638" y="5013325"/>
            <a:ext cx="504825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1768" name="Rectangle 8">
            <a:extLst>
              <a:ext uri="{FF2B5EF4-FFF2-40B4-BE49-F238E27FC236}">
                <a16:creationId xmlns:a16="http://schemas.microsoft.com/office/drawing/2014/main" id="{A09F3A1F-44D6-4BC7-943D-714433A93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365625"/>
            <a:ext cx="5976938" cy="719138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66E515-1FC0-4AE1-A3D8-8726BDE60267}"/>
              </a:ext>
            </a:extLst>
          </p:cNvPr>
          <p:cNvSpPr txBox="1"/>
          <p:nvPr/>
        </p:nvSpPr>
        <p:spPr>
          <a:xfrm>
            <a:off x="6750871" y="4231065"/>
            <a:ext cx="2266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highlight>
                  <a:srgbClr val="FFFF00"/>
                </a:highlight>
              </a:rPr>
              <a:t>On notifie les </a:t>
            </a:r>
            <a:r>
              <a:rPr lang="fr-FR" sz="1600" dirty="0" err="1">
                <a:highlight>
                  <a:srgbClr val="FFFF00"/>
                </a:highlight>
              </a:rPr>
              <a:t>observers</a:t>
            </a:r>
            <a:r>
              <a:rPr lang="fr-FR" sz="1600" dirty="0">
                <a:highlight>
                  <a:srgbClr val="FFFF00"/>
                </a:highlight>
              </a:rPr>
              <a:t> </a:t>
            </a:r>
            <a:r>
              <a:rPr lang="fr-FR" sz="1600" b="1" u="sng" dirty="0">
                <a:highlight>
                  <a:srgbClr val="FFFF00"/>
                </a:highlight>
              </a:rPr>
              <a:t>idéalement</a:t>
            </a:r>
            <a:r>
              <a:rPr lang="fr-FR" sz="1600" dirty="0">
                <a:highlight>
                  <a:srgbClr val="FFFF00"/>
                </a:highlight>
              </a:rPr>
              <a:t> après </a:t>
            </a:r>
            <a:r>
              <a:rPr lang="fr-FR" sz="1600">
                <a:highlight>
                  <a:srgbClr val="FFFF00"/>
                </a:highlight>
              </a:rPr>
              <a:t>que tous </a:t>
            </a:r>
            <a:r>
              <a:rPr lang="fr-FR" sz="1600" dirty="0">
                <a:highlight>
                  <a:srgbClr val="FFFF00"/>
                </a:highlight>
              </a:rPr>
              <a:t>les changements aient été effectués =&gt; fonctionnement à l’économie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0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0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65" grpId="0" animBg="1"/>
      <p:bldP spid="501766" grpId="0" animBg="1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ce réservé du pied de page 3">
            <a:extLst>
              <a:ext uri="{FF2B5EF4-FFF2-40B4-BE49-F238E27FC236}">
                <a16:creationId xmlns:a16="http://schemas.microsoft.com/office/drawing/2014/main" id="{349EA7E9-2BE4-4247-BC19-F79C69EDAB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806F27C-D9ED-4AD7-AE8B-80C49D6E901D}" type="slidenum">
              <a:rPr lang="fr-FR" altLang="fr-FR" sz="1200" smtClean="0"/>
              <a:pPr/>
              <a:t>56</a:t>
            </a:fld>
            <a:endParaRPr lang="fr-FR" altLang="fr-FR" sz="1200" dirty="0"/>
          </a:p>
        </p:txBody>
      </p:sp>
      <p:sp>
        <p:nvSpPr>
          <p:cNvPr id="63491" name="Text Box 4">
            <a:extLst>
              <a:ext uri="{FF2B5EF4-FFF2-40B4-BE49-F238E27FC236}">
                <a16:creationId xmlns:a16="http://schemas.microsoft.com/office/drawing/2014/main" id="{7486D24F-4EC1-4626-AEA6-04C0553AE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(5/7)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97669" name="Text Box 5">
            <a:extLst>
              <a:ext uri="{FF2B5EF4-FFF2-40B4-BE49-F238E27FC236}">
                <a16:creationId xmlns:a16="http://schemas.microsoft.com/office/drawing/2014/main" id="{554E07DE-FE22-4BFB-8F05-CC01581F5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713787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Nous avons donc ajouté une </a:t>
            </a:r>
            <a:r>
              <a:rPr lang="fr-FR" altLang="fr-FR" dirty="0" err="1"/>
              <a:t>ListView</a:t>
            </a:r>
            <a:r>
              <a:rPr lang="fr-FR" altLang="fr-FR" dirty="0"/>
              <a:t> dans notre GUI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MAIS se pose alors un problème : notre liste et nos composants graphiques doivent occuper la place maximale sans occulter les autres contrôles graphiques. Pour obtenir cela, on peut utiliser </a:t>
            </a:r>
            <a:r>
              <a:rPr lang="fr-FR" altLang="fr-FR" dirty="0">
                <a:highlight>
                  <a:srgbClr val="FFFF00"/>
                </a:highlight>
              </a:rPr>
              <a:t>un </a:t>
            </a:r>
            <a:r>
              <a:rPr lang="fr-FR" altLang="fr-FR" b="1" dirty="0" err="1">
                <a:highlight>
                  <a:srgbClr val="FFFF00"/>
                </a:highlight>
              </a:rPr>
              <a:t>ScrollLayout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/>
              <a:t>pour les composants autres que la </a:t>
            </a:r>
            <a:r>
              <a:rPr lang="fr-FR" altLang="fr-FR" dirty="0" err="1"/>
              <a:t>ListView</a:t>
            </a:r>
            <a:r>
              <a:rPr lang="fr-FR" altLang="fr-FR" dirty="0"/>
              <a:t> (qui, elle, utilise un scroll natif) ou une </a:t>
            </a:r>
            <a:r>
              <a:rPr lang="fr-FR" altLang="fr-FR" b="1" dirty="0" err="1">
                <a:highlight>
                  <a:srgbClr val="FFFF00"/>
                </a:highlight>
              </a:rPr>
              <a:t>ScrollView</a:t>
            </a:r>
            <a:r>
              <a:rPr lang="fr-FR" altLang="fr-FR" dirty="0"/>
              <a:t>.</a:t>
            </a:r>
          </a:p>
        </p:txBody>
      </p:sp>
      <p:sp>
        <p:nvSpPr>
          <p:cNvPr id="497670" name="Text Box 6">
            <a:extLst>
              <a:ext uri="{FF2B5EF4-FFF2-40B4-BE49-F238E27FC236}">
                <a16:creationId xmlns:a16="http://schemas.microsoft.com/office/drawing/2014/main" id="{473F04BF-B6C7-4A63-8BB4-4D58E7155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068638"/>
            <a:ext cx="8785225" cy="3759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&lt;?xml version="1.0" encoding="utf-8"?&gt;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</a:t>
            </a:r>
            <a:r>
              <a:rPr lang="fr-BE" altLang="fr-FR" b="1"/>
              <a:t>LinearLayou</a:t>
            </a:r>
            <a:r>
              <a:rPr lang="fr-BE" altLang="fr-FR"/>
              <a:t>t xmlns:android="http://schemas.android.com/apk/res/android"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xmlns:tools="http://schemas.android.com/tools"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android:id="@+id/gui"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</a:t>
            </a:r>
            <a:r>
              <a:rPr lang="fr-BE" altLang="fr-FR" b="1">
                <a:solidFill>
                  <a:srgbClr val="FF6600"/>
                </a:solidFill>
              </a:rPr>
              <a:t>tools:context=".MainActivity"</a:t>
            </a:r>
            <a:r>
              <a:rPr lang="fr-BE" altLang="fr-FR"/>
              <a:t> 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</a:t>
            </a:r>
            <a:r>
              <a:rPr lang="fr-BE" altLang="fr-FR" b="1">
                <a:solidFill>
                  <a:srgbClr val="0000FF"/>
                </a:solidFill>
              </a:rPr>
              <a:t>ListView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android:id="</a:t>
            </a:r>
            <a:r>
              <a:rPr lang="fr-BE" altLang="fr-FR" b="1">
                <a:solidFill>
                  <a:srgbClr val="FF0000"/>
                </a:solidFill>
              </a:rPr>
              <a:t>@+id/consultations</a:t>
            </a:r>
            <a:r>
              <a:rPr lang="fr-BE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android:layout_width="match_parent"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android:layout_alignParentTop="true" </a:t>
            </a:r>
            <a:r>
              <a:rPr lang="fr-BE" altLang="fr-FR" b="1">
                <a:solidFill>
                  <a:srgbClr val="0000FF"/>
                </a:solidFill>
              </a:rPr>
              <a:t>/</a:t>
            </a:r>
            <a:r>
              <a:rPr lang="fr-BE" altLang="fr-FR"/>
              <a:t>&gt;</a:t>
            </a:r>
          </a:p>
        </p:txBody>
      </p:sp>
      <p:sp>
        <p:nvSpPr>
          <p:cNvPr id="497671" name="Text Box 7">
            <a:extLst>
              <a:ext uri="{FF2B5EF4-FFF2-40B4-BE49-F238E27FC236}">
                <a16:creationId xmlns:a16="http://schemas.microsoft.com/office/drawing/2014/main" id="{A0BFD684-8DBE-4A25-A595-A9E73FA1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2852738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sp>
        <p:nvSpPr>
          <p:cNvPr id="497673" name="Text Box 9">
            <a:extLst>
              <a:ext uri="{FF2B5EF4-FFF2-40B4-BE49-F238E27FC236}">
                <a16:creationId xmlns:a16="http://schemas.microsoft.com/office/drawing/2014/main" id="{851BA783-0C76-499B-A66A-C70DAC821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365625"/>
            <a:ext cx="3240087" cy="1320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namespace XML – l'attribut "context" désigne à quelle activité associer l'élément XML racine du layout</a:t>
            </a:r>
            <a:endParaRPr lang="fr-FR" altLang="fr-FR"/>
          </a:p>
        </p:txBody>
      </p:sp>
      <p:sp>
        <p:nvSpPr>
          <p:cNvPr id="497674" name="Line 10">
            <a:extLst>
              <a:ext uri="{FF2B5EF4-FFF2-40B4-BE49-F238E27FC236}">
                <a16:creationId xmlns:a16="http://schemas.microsoft.com/office/drawing/2014/main" id="{6709A6A0-5DA5-423E-BB4E-E25E9E29C0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67175" y="4533900"/>
            <a:ext cx="1441450" cy="2889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7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500"/>
                                        <p:tgtEl>
                                          <p:spTgt spid="49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4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7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7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70" grpId="0" animBg="1"/>
      <p:bldP spid="497671" grpId="0" animBg="1"/>
      <p:bldP spid="49767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ce réservé du pied de page 3">
            <a:extLst>
              <a:ext uri="{FF2B5EF4-FFF2-40B4-BE49-F238E27FC236}">
                <a16:creationId xmlns:a16="http://schemas.microsoft.com/office/drawing/2014/main" id="{3395AE7A-5E64-4153-87FE-B8E9B2268C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7D89D63-9DDF-4AC6-82D7-533A75CBF065}" type="slidenum">
              <a:rPr lang="fr-FR" altLang="fr-FR" sz="1200" smtClean="0"/>
              <a:pPr/>
              <a:t>57</a:t>
            </a:fld>
            <a:endParaRPr lang="fr-FR" altLang="fr-FR" sz="1200" dirty="0"/>
          </a:p>
        </p:txBody>
      </p:sp>
      <p:sp>
        <p:nvSpPr>
          <p:cNvPr id="498692" name="Text Box 4">
            <a:extLst>
              <a:ext uri="{FF2B5EF4-FFF2-40B4-BE49-F238E27FC236}">
                <a16:creationId xmlns:a16="http://schemas.microsoft.com/office/drawing/2014/main" id="{F8B08414-AC9F-4A6E-8343-6581FBBE5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785225" cy="4978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     &lt;</a:t>
            </a:r>
            <a:r>
              <a:rPr lang="fr-BE" altLang="fr-FR" b="1" dirty="0" err="1">
                <a:highlight>
                  <a:srgbClr val="FFFF00"/>
                </a:highlight>
              </a:rPr>
              <a:t>ScrollView</a:t>
            </a:r>
            <a:endParaRPr lang="fr-BE" altLang="fr-FR" b="1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="@+id/widget32"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android:layout_width</a:t>
            </a:r>
            <a:r>
              <a:rPr lang="fr-BE" altLang="fr-FR" dirty="0"/>
              <a:t>="</a:t>
            </a:r>
            <a:r>
              <a:rPr lang="fr-BE" altLang="fr-FR" dirty="0" err="1"/>
              <a:t>fill_parent</a:t>
            </a:r>
            <a:r>
              <a:rPr lang="fr-BE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android:layout_height</a:t>
            </a:r>
            <a:r>
              <a:rPr lang="fr-BE" altLang="fr-FR" dirty="0"/>
              <a:t>="</a:t>
            </a:r>
            <a:r>
              <a:rPr lang="fr-BE" altLang="fr-FR" dirty="0" err="1"/>
              <a:t>fill_parent</a:t>
            </a:r>
            <a:r>
              <a:rPr lang="fr-BE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xmlns:android</a:t>
            </a:r>
            <a:r>
              <a:rPr lang="fr-BE" altLang="fr-FR" dirty="0"/>
              <a:t>="http://schemas.android.com/</a:t>
            </a:r>
            <a:r>
              <a:rPr lang="fr-BE" altLang="fr-FR" dirty="0" err="1"/>
              <a:t>apk</a:t>
            </a:r>
            <a:r>
              <a:rPr lang="fr-BE" altLang="fr-FR" dirty="0"/>
              <a:t>/</a:t>
            </a:r>
            <a:r>
              <a:rPr lang="fr-BE" altLang="fr-FR" dirty="0" err="1"/>
              <a:t>res</a:t>
            </a:r>
            <a:r>
              <a:rPr lang="fr-BE" altLang="fr-FR" dirty="0"/>
              <a:t>/</a:t>
            </a:r>
            <a:r>
              <a:rPr lang="fr-BE" altLang="fr-FR" dirty="0" err="1"/>
              <a:t>android</a:t>
            </a:r>
            <a:r>
              <a:rPr lang="fr-BE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&lt;</a:t>
            </a:r>
            <a:r>
              <a:rPr lang="fr-BE" altLang="fr-FR" dirty="0" err="1">
                <a:solidFill>
                  <a:schemeClr val="accent2"/>
                </a:solidFill>
              </a:rPr>
              <a:t>LinearLayout</a:t>
            </a:r>
            <a:r>
              <a:rPr lang="fr-BE" altLang="fr-FR" dirty="0"/>
              <a:t> …&gt;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</a:t>
            </a:r>
            <a:r>
              <a:rPr lang="fr-BE" altLang="fr-FR" dirty="0" err="1"/>
              <a:t>TextView</a:t>
            </a:r>
            <a:r>
              <a:rPr lang="fr-BE" altLang="fr-FR" dirty="0"/>
              <a:t> … </a:t>
            </a:r>
            <a:r>
              <a:rPr lang="fr-BE" altLang="fr-FR" dirty="0" err="1"/>
              <a:t>android:text</a:t>
            </a:r>
            <a:r>
              <a:rPr lang="fr-BE" altLang="fr-FR" dirty="0"/>
              <a:t>="Nom 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</a:t>
            </a:r>
            <a:r>
              <a:rPr lang="fr-BE" altLang="fr-FR" dirty="0" err="1"/>
              <a:t>EditText</a:t>
            </a:r>
            <a:r>
              <a:rPr lang="fr-BE" altLang="fr-FR" dirty="0"/>
              <a:t> </a:t>
            </a:r>
            <a:r>
              <a:rPr lang="fr-BE" altLang="fr-FR" dirty="0" err="1"/>
              <a:t>android:id</a:t>
            </a:r>
            <a:r>
              <a:rPr lang="fr-BE" altLang="fr-FR" dirty="0"/>
              <a:t>="@+id/nom" …/&gt;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</a:t>
            </a:r>
            <a:r>
              <a:rPr lang="fr-BE" altLang="fr-FR" dirty="0" err="1"/>
              <a:t>TextView</a:t>
            </a:r>
            <a:r>
              <a:rPr lang="fr-BE" altLang="fr-FR" dirty="0"/>
              <a:t> … </a:t>
            </a:r>
            <a:r>
              <a:rPr lang="fr-BE" altLang="fr-FR" dirty="0" err="1"/>
              <a:t>android:text</a:t>
            </a:r>
            <a:r>
              <a:rPr lang="fr-BE" altLang="fr-FR" dirty="0"/>
              <a:t>="Diagnostic 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</a:t>
            </a:r>
            <a:r>
              <a:rPr lang="fr-BE" altLang="fr-FR" dirty="0" err="1"/>
              <a:t>EditText</a:t>
            </a:r>
            <a:r>
              <a:rPr lang="fr-BE" altLang="fr-FR" dirty="0"/>
              <a:t> </a:t>
            </a:r>
            <a:r>
              <a:rPr lang="fr-BE" altLang="fr-FR" dirty="0" err="1"/>
              <a:t>android:id</a:t>
            </a:r>
            <a:r>
              <a:rPr lang="fr-BE" altLang="fr-FR" dirty="0"/>
              <a:t>="@+id/diagnostic" …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&lt;Button </a:t>
            </a:r>
            <a:r>
              <a:rPr lang="fr-BE" altLang="fr-FR" dirty="0" err="1"/>
              <a:t>android:id</a:t>
            </a:r>
            <a:r>
              <a:rPr lang="fr-BE" altLang="fr-FR" dirty="0"/>
              <a:t>="@+id/sauver" ….. </a:t>
            </a:r>
            <a:r>
              <a:rPr lang="fr-BE" altLang="fr-FR" dirty="0" err="1"/>
              <a:t>android:text</a:t>
            </a:r>
            <a:r>
              <a:rPr lang="fr-BE" altLang="fr-FR" dirty="0"/>
              <a:t>="Sauver cette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consultation"/&gt;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&lt;</a:t>
            </a:r>
            <a:r>
              <a:rPr lang="fr-BE" altLang="fr-FR" dirty="0" err="1"/>
              <a:t>TextView</a:t>
            </a:r>
            <a:r>
              <a:rPr lang="fr-BE" altLang="fr-FR" dirty="0"/>
              <a:t> </a:t>
            </a:r>
            <a:r>
              <a:rPr lang="fr-BE" altLang="fr-FR" dirty="0" err="1"/>
              <a:t>android:id</a:t>
            </a:r>
            <a:r>
              <a:rPr lang="fr-BE" altLang="fr-FR" dirty="0"/>
              <a:t>="@+id/indicateur"… </a:t>
            </a:r>
            <a:r>
              <a:rPr lang="fr-BE" altLang="fr-FR" dirty="0" err="1"/>
              <a:t>android:text</a:t>
            </a:r>
            <a:r>
              <a:rPr lang="fr-BE" altLang="fr-FR" dirty="0"/>
              <a:t>="RAS"/&gt;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&lt;/</a:t>
            </a:r>
            <a:r>
              <a:rPr lang="fr-BE" altLang="fr-FR" dirty="0" err="1">
                <a:solidFill>
                  <a:schemeClr val="accent2"/>
                </a:solidFill>
              </a:rPr>
              <a:t>LinearLayout</a:t>
            </a:r>
            <a:r>
              <a:rPr lang="fr-BE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</a:t>
            </a:r>
            <a:r>
              <a:rPr lang="fr-BE" altLang="fr-FR" dirty="0">
                <a:highlight>
                  <a:srgbClr val="FFFF00"/>
                </a:highlight>
              </a:rPr>
              <a:t>&lt;/</a:t>
            </a:r>
            <a:r>
              <a:rPr lang="fr-BE" altLang="fr-FR" b="1" dirty="0" err="1">
                <a:highlight>
                  <a:srgbClr val="FFFF00"/>
                </a:highlight>
              </a:rPr>
              <a:t>ScrollView</a:t>
            </a:r>
            <a:r>
              <a:rPr lang="fr-BE" altLang="fr-FR" dirty="0">
                <a:highlight>
                  <a:srgbClr val="FFFF00"/>
                </a:highlight>
              </a:rPr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&lt;/</a:t>
            </a:r>
            <a:r>
              <a:rPr lang="fr-BE" altLang="fr-FR" dirty="0" err="1"/>
              <a:t>LinearLayout</a:t>
            </a:r>
            <a:r>
              <a:rPr lang="fr-BE" altLang="fr-FR" dirty="0"/>
              <a:t>&gt;</a:t>
            </a:r>
          </a:p>
        </p:txBody>
      </p:sp>
      <p:sp>
        <p:nvSpPr>
          <p:cNvPr id="64516" name="Text Box 5">
            <a:extLst>
              <a:ext uri="{FF2B5EF4-FFF2-40B4-BE49-F238E27FC236}">
                <a16:creationId xmlns:a16="http://schemas.microsoft.com/office/drawing/2014/main" id="{B494A91E-F8B5-4B3D-97CA-D30F9098E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3375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(6/7)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4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69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ce réservé du pied de page 3">
            <a:extLst>
              <a:ext uri="{FF2B5EF4-FFF2-40B4-BE49-F238E27FC236}">
                <a16:creationId xmlns:a16="http://schemas.microsoft.com/office/drawing/2014/main" id="{9E720961-3CD3-4006-B69D-B7751B9192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5F031FFF-DED2-4D1B-AF08-4B35CC8BD9C7}" type="slidenum">
              <a:rPr lang="fr-FR" altLang="fr-FR" sz="1200" smtClean="0"/>
              <a:pPr/>
              <a:t>58</a:t>
            </a:fld>
            <a:endParaRPr lang="fr-FR" altLang="fr-FR" sz="1200" dirty="0"/>
          </a:p>
        </p:txBody>
      </p:sp>
      <p:pic>
        <p:nvPicPr>
          <p:cNvPr id="502788" name="Picture 4">
            <a:extLst>
              <a:ext uri="{FF2B5EF4-FFF2-40B4-BE49-F238E27FC236}">
                <a16:creationId xmlns:a16="http://schemas.microsoft.com/office/drawing/2014/main" id="{C4CBC9BF-3AC5-4997-8E14-50778826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341438"/>
            <a:ext cx="3132138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89" name="Picture 5">
            <a:extLst>
              <a:ext uri="{FF2B5EF4-FFF2-40B4-BE49-F238E27FC236}">
                <a16:creationId xmlns:a16="http://schemas.microsoft.com/office/drawing/2014/main" id="{FE869257-7D21-4D87-AF7C-0DEAD3A17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0" y="1341438"/>
            <a:ext cx="31130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90" name="Picture 6">
            <a:extLst>
              <a:ext uri="{FF2B5EF4-FFF2-40B4-BE49-F238E27FC236}">
                <a16:creationId xmlns:a16="http://schemas.microsoft.com/office/drawing/2014/main" id="{460D5889-A307-40BB-83D6-D698BD352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1341438"/>
            <a:ext cx="309403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Text Box 7">
            <a:extLst>
              <a:ext uri="{FF2B5EF4-FFF2-40B4-BE49-F238E27FC236}">
                <a16:creationId xmlns:a16="http://schemas.microsoft.com/office/drawing/2014/main" id="{9AD09E2D-8AE0-4A4F-9256-3A49520EE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36550"/>
            <a:ext cx="7416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16. Les listes et les adapters (7/7)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502792" name="Picture 8">
            <a:extLst>
              <a:ext uri="{FF2B5EF4-FFF2-40B4-BE49-F238E27FC236}">
                <a16:creationId xmlns:a16="http://schemas.microsoft.com/office/drawing/2014/main" id="{464F6A49-38BC-4A9C-9E6E-B32C9704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1606550"/>
            <a:ext cx="3109913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2793" name="Picture 9">
            <a:extLst>
              <a:ext uri="{FF2B5EF4-FFF2-40B4-BE49-F238E27FC236}">
                <a16:creationId xmlns:a16="http://schemas.microsoft.com/office/drawing/2014/main" id="{29F7C50F-7DD6-44CB-A0AC-8AA46B67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628775"/>
            <a:ext cx="310515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0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ce réservé du pied de page 3">
            <a:extLst>
              <a:ext uri="{FF2B5EF4-FFF2-40B4-BE49-F238E27FC236}">
                <a16:creationId xmlns:a16="http://schemas.microsoft.com/office/drawing/2014/main" id="{9B445F96-7513-4F8B-9A21-9F004034D3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B4156BBB-D2A3-4604-B745-C52766204594}" type="slidenum">
              <a:rPr lang="fr-FR" altLang="fr-FR" sz="1200" smtClean="0"/>
              <a:pPr/>
              <a:t>59</a:t>
            </a:fld>
            <a:endParaRPr lang="fr-FR" altLang="fr-FR" sz="1200" dirty="0"/>
          </a:p>
        </p:txBody>
      </p:sp>
      <p:sp>
        <p:nvSpPr>
          <p:cNvPr id="66563" name="Text Box 4">
            <a:extLst>
              <a:ext uri="{FF2B5EF4-FFF2-40B4-BE49-F238E27FC236}">
                <a16:creationId xmlns:a16="http://schemas.microsoft.com/office/drawing/2014/main" id="{057FEEC3-643C-4719-B653-92945C25F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(1/10)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66564" name="Text Box 5">
            <a:extLst>
              <a:ext uri="{FF2B5EF4-FFF2-40B4-BE49-F238E27FC236}">
                <a16:creationId xmlns:a16="http://schemas.microsoft.com/office/drawing/2014/main" id="{6ACDCA85-AB58-498A-BAB7-8432E1100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52513"/>
            <a:ext cx="8964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Les communications réseaux sous Android nous sont bien connues ! En effet, </a:t>
            </a:r>
            <a:br>
              <a:rPr lang="fr-FR" altLang="fr-FR" dirty="0"/>
            </a:br>
            <a:r>
              <a:rPr lang="fr-FR" altLang="fr-FR" b="1" dirty="0">
                <a:solidFill>
                  <a:srgbClr val="0000FF"/>
                </a:solidFill>
              </a:rPr>
              <a:t>elles utilisent </a:t>
            </a:r>
            <a:r>
              <a:rPr lang="fr-FR" altLang="fr-FR" b="1" i="1" u="sng" dirty="0">
                <a:solidFill>
                  <a:srgbClr val="0000FF"/>
                </a:solidFill>
                <a:highlight>
                  <a:srgbClr val="FFFF00"/>
                </a:highlight>
              </a:rPr>
              <a:t>les classes sockets de la programmation réseau habituelle sous Java</a:t>
            </a:r>
            <a:r>
              <a:rPr lang="fr-FR" altLang="fr-FR" dirty="0">
                <a:highlight>
                  <a:srgbClr val="FFFF00"/>
                </a:highlight>
              </a:rPr>
              <a:t>, </a:t>
            </a:r>
            <a:r>
              <a:rPr lang="fr-FR" altLang="fr-FR" dirty="0"/>
              <a:t>comme la classe Socket par exemple </a:t>
            </a:r>
          </a:p>
        </p:txBody>
      </p:sp>
      <p:sp>
        <p:nvSpPr>
          <p:cNvPr id="188422" name="Text Box 6">
            <a:extLst>
              <a:ext uri="{FF2B5EF4-FFF2-40B4-BE49-F238E27FC236}">
                <a16:creationId xmlns:a16="http://schemas.microsoft.com/office/drawing/2014/main" id="{FD08600C-28FB-407B-9FA4-6F101ECD0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133600"/>
            <a:ext cx="864235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Une petite condition pour que notre application puisque accéder au réseau : il faut </a:t>
            </a:r>
            <a:r>
              <a:rPr lang="fr-FR" altLang="fr-FR" b="1" u="sng" dirty="0">
                <a:highlight>
                  <a:srgbClr val="FFFF00"/>
                </a:highlight>
              </a:rPr>
              <a:t>ajouter dans le fichier manifeste </a:t>
            </a:r>
            <a:r>
              <a:rPr lang="fr-FR" altLang="fr-FR" b="1" u="sng" dirty="0"/>
              <a:t>une clause autorisant cet </a:t>
            </a:r>
            <a:r>
              <a:rPr lang="fr-FR" altLang="fr-FR" b="1" u="sng" dirty="0">
                <a:highlight>
                  <a:srgbClr val="FFFF00"/>
                </a:highlight>
              </a:rPr>
              <a:t>accès</a:t>
            </a:r>
            <a:r>
              <a:rPr lang="fr-FR" altLang="fr-FR" dirty="0"/>
              <a:t> :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&lt;</a:t>
            </a:r>
            <a:r>
              <a:rPr lang="fr-FR" altLang="fr-FR" b="1" dirty="0"/>
              <a:t>uses-permission</a:t>
            </a:r>
            <a:r>
              <a:rPr lang="fr-FR" altLang="fr-FR" dirty="0"/>
              <a:t>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android.permission.INTERNET</a:t>
            </a:r>
            <a:r>
              <a:rPr lang="fr-FR" altLang="fr-FR" dirty="0"/>
              <a:t>"&gt;</a:t>
            </a:r>
            <a:br>
              <a:rPr lang="fr-FR" altLang="fr-FR" dirty="0"/>
            </a:br>
            <a:r>
              <a:rPr lang="fr-FR" altLang="fr-FR" dirty="0"/>
              <a:t>&lt;/uses-permission&gt; </a:t>
            </a:r>
          </a:p>
        </p:txBody>
      </p:sp>
      <p:sp>
        <p:nvSpPr>
          <p:cNvPr id="188423" name="Text Box 7">
            <a:extLst>
              <a:ext uri="{FF2B5EF4-FFF2-40B4-BE49-F238E27FC236}">
                <a16:creationId xmlns:a16="http://schemas.microsoft.com/office/drawing/2014/main" id="{F4F85E02-8D35-47A0-9BB2-13D7D7879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97200"/>
            <a:ext cx="8785225" cy="370522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&lt;?</a:t>
            </a:r>
            <a:r>
              <a:rPr lang="fr-FR" altLang="fr-FR" sz="1600" u="sng"/>
              <a:t>xml</a:t>
            </a:r>
            <a:r>
              <a:rPr lang="fr-FR" altLang="fr-FR" sz="1600"/>
              <a:t> version="1.0" encoding="</a:t>
            </a:r>
            <a:r>
              <a:rPr lang="fr-FR" altLang="fr-FR" sz="1600" u="sng"/>
              <a:t>utf</a:t>
            </a:r>
            <a:r>
              <a:rPr lang="fr-FR" altLang="fr-FR" sz="1600"/>
              <a:t>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&lt;</a:t>
            </a:r>
            <a:r>
              <a:rPr lang="fr-FR" altLang="fr-FR" sz="1600" b="1"/>
              <a:t>manifest</a:t>
            </a:r>
            <a:r>
              <a:rPr lang="fr-FR" altLang="fr-FR" sz="1600"/>
              <a:t> xmlns:android="http://schemas.android.com/apk/res/android"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      package="applics.basics"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	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    &lt;</a:t>
            </a:r>
            <a:r>
              <a:rPr lang="fr-FR" altLang="fr-FR" sz="1600" b="1"/>
              <a:t>application</a:t>
            </a:r>
            <a:r>
              <a:rPr lang="fr-FR" altLang="fr-FR" sz="1600"/>
              <a:t> android:icon="</a:t>
            </a:r>
            <a:r>
              <a:rPr lang="fr-FR" altLang="fr-FR" sz="1600" u="sng"/>
              <a:t>@drawable</a:t>
            </a:r>
            <a:r>
              <a:rPr lang="fr-FR" altLang="fr-FR" sz="1600"/>
              <a:t>/icon" android:label="@string/app_name"&gt;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        </a:t>
            </a:r>
            <a:r>
              <a:rPr lang="en-GB" altLang="fr-FR" sz="1600"/>
              <a:t>&lt;</a:t>
            </a:r>
            <a:r>
              <a:rPr lang="en-GB" altLang="fr-FR" sz="1600" b="1"/>
              <a:t>activity</a:t>
            </a:r>
            <a:r>
              <a:rPr lang="en-GB" altLang="fr-FR" sz="1600"/>
              <a:t> android:name=".HelloBonjour"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                  android:label="@string/app_name"&gt;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/>
              <a:t>		</a:t>
            </a:r>
            <a:r>
              <a:rPr lang="fr-FR" altLang="fr-FR" sz="160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        &lt;</a:t>
            </a:r>
            <a:r>
              <a:rPr lang="fr-FR" altLang="fr-FR" sz="1600" b="1"/>
              <a:t>/activity</a:t>
            </a:r>
            <a:r>
              <a:rPr lang="fr-FR" altLang="fr-FR" sz="160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    &lt;</a:t>
            </a:r>
            <a:r>
              <a:rPr lang="fr-FR" altLang="fr-FR" sz="1600" b="1"/>
              <a:t>/application</a:t>
            </a:r>
            <a:r>
              <a:rPr lang="fr-FR" altLang="fr-FR" sz="160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/>
              <a:t>	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&lt;</a:t>
            </a:r>
            <a:r>
              <a:rPr lang="fr-FR" altLang="fr-FR" b="1">
                <a:solidFill>
                  <a:srgbClr val="FF0000"/>
                </a:solidFill>
              </a:rPr>
              <a:t>uses-permission</a:t>
            </a:r>
            <a:r>
              <a:rPr lang="fr-FR" altLang="fr-FR">
                <a:solidFill>
                  <a:srgbClr val="FF0000"/>
                </a:solidFill>
              </a:rPr>
              <a:t> android:name="</a:t>
            </a:r>
            <a:r>
              <a:rPr lang="fr-FR" altLang="fr-FR" b="1">
                <a:solidFill>
                  <a:srgbClr val="FF0000"/>
                </a:solidFill>
              </a:rPr>
              <a:t>android.permission.INTERNET</a:t>
            </a:r>
            <a:r>
              <a:rPr lang="fr-FR" altLang="fr-FR">
                <a:solidFill>
                  <a:srgbClr val="FF0000"/>
                </a:solidFill>
              </a:rPr>
              <a:t>"</a:t>
            </a:r>
            <a:r>
              <a:rPr lang="fr-FR" altLang="fr-FR"/>
              <a:t>&gt;&lt;/uses-permission&gt;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&lt;</a:t>
            </a:r>
            <a:r>
              <a:rPr lang="fr-FR" altLang="fr-FR" b="1"/>
              <a:t>/manifest</a:t>
            </a:r>
            <a:r>
              <a:rPr lang="fr-FR" altLang="fr-FR"/>
              <a:t>&gt; </a:t>
            </a:r>
          </a:p>
        </p:txBody>
      </p:sp>
      <p:sp>
        <p:nvSpPr>
          <p:cNvPr id="188424" name="Text Box 8">
            <a:extLst>
              <a:ext uri="{FF2B5EF4-FFF2-40B4-BE49-F238E27FC236}">
                <a16:creationId xmlns:a16="http://schemas.microsoft.com/office/drawing/2014/main" id="{B2C9B76C-4782-41D8-A871-B01ADAC09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878138"/>
            <a:ext cx="2376487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AndoidManifest.xml</a:t>
            </a:r>
            <a:endParaRPr lang="fr-FR" alt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2" grpId="0"/>
      <p:bldP spid="188423" grpId="0" animBg="1"/>
      <p:bldP spid="1884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ce réservé du pied de page 3">
            <a:extLst>
              <a:ext uri="{FF2B5EF4-FFF2-40B4-BE49-F238E27FC236}">
                <a16:creationId xmlns:a16="http://schemas.microsoft.com/office/drawing/2014/main" id="{5116E4EA-A133-4490-A5D2-A6561FD4B4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D377035-1E50-4945-86E5-F5BAAE910462}" type="slidenum">
              <a:rPr lang="fr-FR" altLang="fr-FR" sz="1200" smtClean="0"/>
              <a:pPr/>
              <a:t>6</a:t>
            </a:fld>
            <a:endParaRPr lang="fr-FR" altLang="fr-FR" sz="1200" dirty="0"/>
          </a:p>
        </p:txBody>
      </p:sp>
      <p:sp>
        <p:nvSpPr>
          <p:cNvPr id="388100" name="Oval 4">
            <a:extLst>
              <a:ext uri="{FF2B5EF4-FFF2-40B4-BE49-F238E27FC236}">
                <a16:creationId xmlns:a16="http://schemas.microsoft.com/office/drawing/2014/main" id="{0A10CDA5-EDF0-416A-B817-58FE2643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484313"/>
            <a:ext cx="1873250" cy="792162"/>
          </a:xfrm>
          <a:prstGeom prst="ellips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388101" name="Oval 5">
            <a:extLst>
              <a:ext uri="{FF2B5EF4-FFF2-40B4-BE49-F238E27FC236}">
                <a16:creationId xmlns:a16="http://schemas.microsoft.com/office/drawing/2014/main" id="{A4088203-7277-4142-BF2C-8EDE1D94B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1773238"/>
            <a:ext cx="4105275" cy="1223962"/>
          </a:xfrm>
          <a:prstGeom prst="ellipse">
            <a:avLst/>
          </a:prstGeom>
          <a:noFill/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12293" name="Text Box 6">
            <a:extLst>
              <a:ext uri="{FF2B5EF4-FFF2-40B4-BE49-F238E27FC236}">
                <a16:creationId xmlns:a16="http://schemas.microsoft.com/office/drawing/2014/main" id="{B93CE716-4EE2-4559-A582-7D8E76282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(3/20)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388098" name="Picture 2">
            <a:extLst>
              <a:ext uri="{FF2B5EF4-FFF2-40B4-BE49-F238E27FC236}">
                <a16:creationId xmlns:a16="http://schemas.microsoft.com/office/drawing/2014/main" id="{C1EF564A-F5BF-403E-848A-43CBE5DB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33375"/>
            <a:ext cx="7632700" cy="62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8103" name="Oval 7">
            <a:extLst>
              <a:ext uri="{FF2B5EF4-FFF2-40B4-BE49-F238E27FC236}">
                <a16:creationId xmlns:a16="http://schemas.microsoft.com/office/drawing/2014/main" id="{77E1D1D3-86FA-4363-98F1-BFEF185F4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716338"/>
            <a:ext cx="1873250" cy="865187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8FB7E14-9407-4260-A816-D2FA3F8C1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3" y="2292350"/>
            <a:ext cx="3119437" cy="923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800"/>
              <a:t>View correspond à Component </a:t>
            </a:r>
          </a:p>
          <a:p>
            <a:r>
              <a:rPr lang="fr-FR" altLang="fr-FR" sz="1800"/>
              <a:t>dans Swing. Tout part de View, </a:t>
            </a:r>
          </a:p>
          <a:p>
            <a:r>
              <a:rPr lang="fr-FR" altLang="fr-FR" sz="1800"/>
              <a:t>même les Layouts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ED164C-5B83-493A-A6F0-20D46DA65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25" y="333375"/>
            <a:ext cx="2047875" cy="15700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600"/>
              <a:t>FrameLayout contient </a:t>
            </a:r>
          </a:p>
          <a:p>
            <a:r>
              <a:rPr lang="fr-FR" altLang="fr-FR" sz="1600"/>
              <a:t>des composants plus importants. </a:t>
            </a:r>
          </a:p>
          <a:p>
            <a:endParaRPr lang="fr-FR" altLang="fr-FR" sz="1600"/>
          </a:p>
          <a:p>
            <a:r>
              <a:rPr lang="fr-FR" altLang="fr-FR" sz="1600"/>
              <a:t>Ressemblent à des composants de xswing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8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ce réservé du pied de page 3">
            <a:extLst>
              <a:ext uri="{FF2B5EF4-FFF2-40B4-BE49-F238E27FC236}">
                <a16:creationId xmlns:a16="http://schemas.microsoft.com/office/drawing/2014/main" id="{6CC6CFE9-0799-4345-AF2E-631E80792D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0B1FD1E-3416-4D78-89A5-458D5EED3D3F}" type="slidenum">
              <a:rPr lang="fr-FR" altLang="fr-FR" sz="1200" smtClean="0"/>
              <a:pPr/>
              <a:t>60</a:t>
            </a:fld>
            <a:endParaRPr lang="fr-FR" altLang="fr-FR" sz="1200" dirty="0"/>
          </a:p>
        </p:txBody>
      </p:sp>
      <p:sp>
        <p:nvSpPr>
          <p:cNvPr id="67587" name="Text Box 4">
            <a:extLst>
              <a:ext uri="{FF2B5EF4-FFF2-40B4-BE49-F238E27FC236}">
                <a16:creationId xmlns:a16="http://schemas.microsoft.com/office/drawing/2014/main" id="{926A6608-DBCF-496F-8E6D-22D52A7E50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(2/10)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189446" name="Picture 6">
            <a:extLst>
              <a:ext uri="{FF2B5EF4-FFF2-40B4-BE49-F238E27FC236}">
                <a16:creationId xmlns:a16="http://schemas.microsoft.com/office/drawing/2014/main" id="{E88DCD2B-44B6-4F9F-8C4F-39601CD54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796925"/>
            <a:ext cx="6840537" cy="5980113"/>
          </a:xfrm>
          <a:prstGeom prst="rect">
            <a:avLst/>
          </a:prstGeom>
          <a:noFill/>
          <a:ln w="9525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447" name="Text Box 7">
            <a:extLst>
              <a:ext uri="{FF2B5EF4-FFF2-40B4-BE49-F238E27FC236}">
                <a16:creationId xmlns:a16="http://schemas.microsoft.com/office/drawing/2014/main" id="{741B5F7B-E43F-4D3C-BD89-854B45E35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18050"/>
            <a:ext cx="7561263" cy="2024063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Attention toutefois : il faut éventuellement </a:t>
            </a:r>
            <a:r>
              <a:rPr lang="fr-FR" altLang="fr-FR" sz="1800" dirty="0">
                <a:highlight>
                  <a:srgbClr val="FFFF00"/>
                </a:highlight>
              </a:rPr>
              <a:t>harmoniser les JDK</a:t>
            </a:r>
            <a:r>
              <a:rPr lang="fr-FR" altLang="fr-FR" sz="1800" dirty="0"/>
              <a:t>. Pour cela, dans le fichier </a:t>
            </a:r>
            <a:r>
              <a:rPr lang="fr-FR" altLang="fr-FR" sz="1800" dirty="0" err="1"/>
              <a:t>properties</a:t>
            </a:r>
            <a:r>
              <a:rPr lang="fr-FR" altLang="fr-FR" sz="1800" dirty="0"/>
              <a:t> du projet ('Open Module Settings' – F4), il faut rectifier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	</a:t>
            </a:r>
            <a:r>
              <a:rPr lang="fr-FR" altLang="fr-FR" sz="1800" dirty="0" err="1"/>
              <a:t>javac.source</a:t>
            </a:r>
            <a:r>
              <a:rPr lang="fr-FR" altLang="fr-FR" sz="1800" dirty="0"/>
              <a:t>=1.8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	</a:t>
            </a:r>
            <a:r>
              <a:rPr lang="fr-FR" altLang="fr-FR" sz="1800" dirty="0" err="1"/>
              <a:t>javac.target</a:t>
            </a:r>
            <a:r>
              <a:rPr lang="fr-FR" altLang="fr-FR" sz="1800" dirty="0"/>
              <a:t>=1.8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en lieu et place (par exemple) de :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	</a:t>
            </a:r>
            <a:r>
              <a:rPr lang="fr-FR" altLang="fr-FR" sz="1800" dirty="0" err="1"/>
              <a:t>javac.source</a:t>
            </a:r>
            <a:r>
              <a:rPr lang="fr-FR" altLang="fr-FR" sz="1800" dirty="0"/>
              <a:t>=1.5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 dirty="0"/>
              <a:t>	</a:t>
            </a:r>
            <a:r>
              <a:rPr lang="fr-FR" altLang="fr-FR" sz="1800" dirty="0" err="1"/>
              <a:t>javac.target</a:t>
            </a:r>
            <a:r>
              <a:rPr lang="fr-FR" altLang="fr-FR" sz="1800" dirty="0"/>
              <a:t>=1.5</a:t>
            </a:r>
          </a:p>
        </p:txBody>
      </p:sp>
      <p:sp>
        <p:nvSpPr>
          <p:cNvPr id="189448" name="Text Box 8">
            <a:extLst>
              <a:ext uri="{FF2B5EF4-FFF2-40B4-BE49-F238E27FC236}">
                <a16:creationId xmlns:a16="http://schemas.microsoft.com/office/drawing/2014/main" id="{E13FF864-7DA9-41A9-886D-214AC7D15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725" y="3573463"/>
            <a:ext cx="3527425" cy="71120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Le serveur J2SE n'a donc absolument pas été modifié </a:t>
            </a:r>
            <a:r>
              <a:rPr lang="en-GB" altLang="fr-FR">
                <a:sym typeface="Wingdings" panose="05000000000000000000" pitchFamily="2" charset="2"/>
              </a:rPr>
              <a:t></a:t>
            </a:r>
            <a:r>
              <a:rPr lang="fr-FR" altLang="fr-FR"/>
              <a:t> !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3CE9A05-C2D0-45F5-95E8-441DF272C5F5}"/>
              </a:ext>
            </a:extLst>
          </p:cNvPr>
          <p:cNvSpPr txBox="1"/>
          <p:nvPr/>
        </p:nvSpPr>
        <p:spPr>
          <a:xfrm>
            <a:off x="4912758" y="0"/>
            <a:ext cx="4231242" cy="13234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Le client vend des actions en se connectant au serveur qui répond en précisant le nom du client et le nbr d’actions restantes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9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9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 animBg="1"/>
      <p:bldP spid="189448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Espace réservé du pied de page 3">
            <a:extLst>
              <a:ext uri="{FF2B5EF4-FFF2-40B4-BE49-F238E27FC236}">
                <a16:creationId xmlns:a16="http://schemas.microsoft.com/office/drawing/2014/main" id="{915B69CC-F860-45F1-9A82-C3002904FD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EE1B7C9-F6DC-40E9-B244-B7CB4BF6AB34}" type="slidenum">
              <a:rPr lang="fr-FR" altLang="fr-FR" sz="1200" smtClean="0"/>
              <a:pPr/>
              <a:t>61</a:t>
            </a:fld>
            <a:endParaRPr lang="fr-FR" altLang="fr-FR" sz="1200" dirty="0"/>
          </a:p>
        </p:txBody>
      </p:sp>
      <p:sp>
        <p:nvSpPr>
          <p:cNvPr id="505862" name="Text Box 6">
            <a:extLst>
              <a:ext uri="{FF2B5EF4-FFF2-40B4-BE49-F238E27FC236}">
                <a16:creationId xmlns:a16="http://schemas.microsoft.com/office/drawing/2014/main" id="{E77FCC7E-23D4-4CCB-B0EF-A7B09BDB7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4113"/>
            <a:ext cx="8785225" cy="5632311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&lt;?xml version="1.0" </a:t>
            </a:r>
            <a:r>
              <a:rPr lang="fr-BE" altLang="fr-FR" dirty="0" err="1"/>
              <a:t>encoding</a:t>
            </a:r>
            <a:r>
              <a:rPr lang="fr-BE" altLang="fr-FR" dirty="0"/>
              <a:t>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LinearLayout</a:t>
            </a:r>
            <a:r>
              <a:rPr lang="fr-BE" altLang="fr-FR" dirty="0"/>
              <a:t> …&gt;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TextView</a:t>
            </a:r>
            <a:r>
              <a:rPr lang="fr-BE" altLang="fr-FR" dirty="0"/>
              <a:t> … </a:t>
            </a:r>
            <a:r>
              <a:rPr lang="fr-BE" altLang="fr-FR" dirty="0" err="1"/>
              <a:t>android:text</a:t>
            </a:r>
            <a:r>
              <a:rPr lang="fr-BE" altLang="fr-FR" dirty="0"/>
              <a:t>="Bienvenue au pays des actions !"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android:layout_gravity</a:t>
            </a:r>
            <a:r>
              <a:rPr lang="fr-BE" altLang="fr-FR" dirty="0"/>
              <a:t>="</a:t>
            </a:r>
            <a:r>
              <a:rPr lang="fr-BE" altLang="fr-FR" dirty="0" err="1"/>
              <a:t>center_horizontal</a:t>
            </a:r>
            <a:r>
              <a:rPr lang="fr-BE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EditText</a:t>
            </a:r>
            <a:r>
              <a:rPr lang="fr-BE" altLang="fr-FR" dirty="0"/>
              <a:t> </a:t>
            </a:r>
            <a:r>
              <a:rPr lang="fr-BE" altLang="fr-FR" dirty="0" err="1"/>
              <a:t>android:id</a:t>
            </a:r>
            <a:r>
              <a:rPr lang="fr-BE" altLang="fr-FR" dirty="0"/>
              <a:t>="</a:t>
            </a:r>
            <a:r>
              <a:rPr lang="fr-BE" altLang="fr-FR" b="1" dirty="0">
                <a:solidFill>
                  <a:srgbClr val="FF0000"/>
                </a:solidFill>
              </a:rPr>
              <a:t>@+id/</a:t>
            </a:r>
            <a:r>
              <a:rPr lang="fr-BE" altLang="fr-FR" b="1" dirty="0" err="1">
                <a:solidFill>
                  <a:srgbClr val="FF0000"/>
                </a:solidFill>
              </a:rPr>
              <a:t>EditTextUser</a:t>
            </a:r>
            <a:r>
              <a:rPr lang="fr-BE" altLang="fr-FR" dirty="0"/>
              <a:t>" …/&gt;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EditText</a:t>
            </a:r>
            <a:r>
              <a:rPr lang="fr-BE" altLang="fr-FR" dirty="0"/>
              <a:t> </a:t>
            </a:r>
            <a:r>
              <a:rPr lang="fr-BE" altLang="fr-FR" dirty="0" err="1"/>
              <a:t>android:id</a:t>
            </a:r>
            <a:r>
              <a:rPr lang="fr-BE" altLang="fr-FR" dirty="0"/>
              <a:t>="</a:t>
            </a:r>
            <a:r>
              <a:rPr lang="fr-BE" altLang="fr-FR" b="1" dirty="0">
                <a:solidFill>
                  <a:srgbClr val="FF0000"/>
                </a:solidFill>
              </a:rPr>
              <a:t>@+id/</a:t>
            </a:r>
            <a:r>
              <a:rPr lang="fr-BE" altLang="fr-FR" b="1" dirty="0" err="1">
                <a:solidFill>
                  <a:srgbClr val="FF0000"/>
                </a:solidFill>
              </a:rPr>
              <a:t>EditTextCombien</a:t>
            </a:r>
            <a:r>
              <a:rPr lang="fr-BE" altLang="fr-FR" dirty="0"/>
              <a:t>" ….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&lt;Button </a:t>
            </a:r>
            <a:r>
              <a:rPr lang="fr-BE" altLang="fr-FR" dirty="0" err="1"/>
              <a:t>android:id</a:t>
            </a:r>
            <a:r>
              <a:rPr lang="fr-BE" altLang="fr-FR" dirty="0"/>
              <a:t>="</a:t>
            </a:r>
            <a:r>
              <a:rPr lang="fr-BE" altLang="fr-FR" b="1" dirty="0">
                <a:solidFill>
                  <a:srgbClr val="FF0000"/>
                </a:solidFill>
              </a:rPr>
              <a:t>@+id/</a:t>
            </a:r>
            <a:r>
              <a:rPr lang="fr-BE" altLang="fr-FR" b="1" dirty="0" err="1">
                <a:solidFill>
                  <a:srgbClr val="FF0000"/>
                </a:solidFill>
              </a:rPr>
              <a:t>ButtonEnvoi</a:t>
            </a:r>
            <a:r>
              <a:rPr lang="fr-BE" altLang="fr-FR" dirty="0"/>
              <a:t>" … </a:t>
            </a:r>
            <a:r>
              <a:rPr lang="fr-BE" altLang="fr-FR" dirty="0" err="1"/>
              <a:t>Android:text</a:t>
            </a:r>
            <a:r>
              <a:rPr lang="fr-BE" altLang="fr-FR" dirty="0"/>
              <a:t>="</a:t>
            </a:r>
            <a:r>
              <a:rPr lang="fr-BE" altLang="fr-FR" dirty="0" err="1"/>
              <a:t>C&amp;apos;est</a:t>
            </a:r>
            <a:r>
              <a:rPr lang="fr-BE" altLang="fr-FR" dirty="0"/>
              <a:t> fait !"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TextView</a:t>
            </a:r>
            <a:r>
              <a:rPr lang="fr-BE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</a:t>
            </a:r>
            <a:r>
              <a:rPr lang="fr-BE" altLang="fr-FR" b="1" dirty="0">
                <a:solidFill>
                  <a:srgbClr val="FF0000"/>
                </a:solidFill>
              </a:rPr>
              <a:t>@+id/</a:t>
            </a:r>
            <a:r>
              <a:rPr lang="fr-BE" altLang="fr-FR" b="1" dirty="0" err="1">
                <a:solidFill>
                  <a:srgbClr val="FF0000"/>
                </a:solidFill>
              </a:rPr>
              <a:t>TextViewReponse</a:t>
            </a:r>
            <a:r>
              <a:rPr lang="fr-BE" altLang="fr-FR" dirty="0"/>
              <a:t>"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android:text</a:t>
            </a:r>
            <a:r>
              <a:rPr lang="fr-BE" altLang="fr-FR" dirty="0"/>
              <a:t>="Voyons voir ..."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android:layout_gravity</a:t>
            </a:r>
            <a:r>
              <a:rPr lang="fr-BE" altLang="fr-FR" dirty="0"/>
              <a:t>="</a:t>
            </a:r>
            <a:r>
              <a:rPr lang="fr-BE" altLang="fr-FR" dirty="0" err="1"/>
              <a:t>center_horizontal</a:t>
            </a:r>
            <a:r>
              <a:rPr lang="fr-BE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&lt;</a:t>
            </a:r>
            <a:r>
              <a:rPr lang="fr-BE" altLang="fr-FR" dirty="0" err="1">
                <a:highlight>
                  <a:srgbClr val="FFFF00"/>
                </a:highlight>
              </a:rPr>
              <a:t>ImageView</a:t>
            </a:r>
            <a:endParaRPr lang="fr-BE" altLang="fr-FR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	</a:t>
            </a:r>
            <a:r>
              <a:rPr lang="fr-BE" altLang="fr-FR" dirty="0" err="1">
                <a:highlight>
                  <a:srgbClr val="FFFF00"/>
                </a:highlight>
              </a:rPr>
              <a:t>android:id</a:t>
            </a:r>
            <a:r>
              <a:rPr lang="fr-BE" altLang="fr-FR" dirty="0">
                <a:highlight>
                  <a:srgbClr val="FFFF00"/>
                </a:highlight>
              </a:rPr>
              <a:t>="@+id/</a:t>
            </a:r>
            <a:r>
              <a:rPr lang="fr-BE" altLang="fr-FR" dirty="0" err="1">
                <a:highlight>
                  <a:srgbClr val="FFFF00"/>
                </a:highlight>
              </a:rPr>
              <a:t>IVOk</a:t>
            </a:r>
            <a:r>
              <a:rPr lang="fr-BE" altLang="fr-FR" dirty="0">
                <a:highlight>
                  <a:srgbClr val="FFFF00"/>
                </a:highlight>
              </a:rPr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	</a:t>
            </a:r>
            <a:r>
              <a:rPr lang="fr-BE" altLang="fr-FR" dirty="0" err="1">
                <a:highlight>
                  <a:srgbClr val="FFFF00"/>
                </a:highlight>
              </a:rPr>
              <a:t>android:layout_width</a:t>
            </a:r>
            <a:r>
              <a:rPr lang="fr-BE" altLang="fr-FR" dirty="0">
                <a:highlight>
                  <a:srgbClr val="FFFF00"/>
                </a:highlight>
              </a:rPr>
              <a:t>="</a:t>
            </a:r>
            <a:r>
              <a:rPr lang="fr-BE" altLang="fr-FR" dirty="0" err="1">
                <a:highlight>
                  <a:srgbClr val="FFFF00"/>
                </a:highlight>
              </a:rPr>
              <a:t>wrap_content</a:t>
            </a:r>
            <a:r>
              <a:rPr lang="fr-BE" altLang="fr-FR" dirty="0"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	</a:t>
            </a:r>
            <a:r>
              <a:rPr lang="fr-BE" altLang="fr-FR" dirty="0" err="1">
                <a:highlight>
                  <a:srgbClr val="FFFF00"/>
                </a:highlight>
              </a:rPr>
              <a:t>android:layout_height</a:t>
            </a:r>
            <a:r>
              <a:rPr lang="fr-BE" altLang="fr-FR" dirty="0">
                <a:highlight>
                  <a:srgbClr val="FFFF00"/>
                </a:highlight>
              </a:rPr>
              <a:t>="</a:t>
            </a:r>
            <a:r>
              <a:rPr lang="fr-BE" altLang="fr-FR" dirty="0" err="1">
                <a:highlight>
                  <a:srgbClr val="FFFF00"/>
                </a:highlight>
              </a:rPr>
              <a:t>wrap_content</a:t>
            </a:r>
            <a:r>
              <a:rPr lang="fr-BE" altLang="fr-FR" dirty="0"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	</a:t>
            </a:r>
            <a:r>
              <a:rPr lang="fr-BE" altLang="fr-FR" b="1" dirty="0" err="1">
                <a:highlight>
                  <a:srgbClr val="FFFF00"/>
                </a:highlight>
              </a:rPr>
              <a:t>android:visibility</a:t>
            </a:r>
            <a:r>
              <a:rPr lang="fr-BE" altLang="fr-FR" dirty="0">
                <a:highlight>
                  <a:srgbClr val="FFFF00"/>
                </a:highlight>
              </a:rPr>
              <a:t>="</a:t>
            </a:r>
            <a:r>
              <a:rPr lang="fr-BE" altLang="fr-FR" i="1" dirty="0">
                <a:highlight>
                  <a:srgbClr val="FFFF00"/>
                </a:highlight>
              </a:rPr>
              <a:t>invisible</a:t>
            </a:r>
            <a:r>
              <a:rPr lang="fr-BE" altLang="fr-FR" dirty="0"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</a:rPr>
              <a:t>	</a:t>
            </a:r>
            <a:r>
              <a:rPr lang="fr-BE" altLang="fr-FR" dirty="0" err="1">
                <a:highlight>
                  <a:srgbClr val="FFFF00"/>
                </a:highlight>
              </a:rPr>
              <a:t>android:layout_gravity</a:t>
            </a:r>
            <a:r>
              <a:rPr lang="fr-BE" altLang="fr-FR" dirty="0">
                <a:highlight>
                  <a:srgbClr val="FFFF00"/>
                </a:highlight>
              </a:rPr>
              <a:t>="</a:t>
            </a:r>
            <a:r>
              <a:rPr lang="fr-BE" altLang="fr-FR" dirty="0" err="1">
                <a:highlight>
                  <a:srgbClr val="FFFF00"/>
                </a:highlight>
              </a:rPr>
              <a:t>center_horizontal</a:t>
            </a:r>
            <a:r>
              <a:rPr lang="fr-BE" altLang="fr-FR" dirty="0">
                <a:highlight>
                  <a:srgbClr val="FFFF00"/>
                </a:highlight>
              </a:rPr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&lt;/</a:t>
            </a:r>
            <a:r>
              <a:rPr lang="fr-BE" altLang="fr-FR" dirty="0" err="1"/>
              <a:t>LinearLayout</a:t>
            </a:r>
            <a:r>
              <a:rPr lang="fr-BE" altLang="fr-FR" dirty="0"/>
              <a:t>&gt;</a:t>
            </a:r>
          </a:p>
        </p:txBody>
      </p:sp>
      <p:sp>
        <p:nvSpPr>
          <p:cNvPr id="505863" name="Text Box 7">
            <a:extLst>
              <a:ext uri="{FF2B5EF4-FFF2-40B4-BE49-F238E27FC236}">
                <a16:creationId xmlns:a16="http://schemas.microsoft.com/office/drawing/2014/main" id="{DC549AF2-29B4-4ADA-BE91-E2E9A29E5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908050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sp>
        <p:nvSpPr>
          <p:cNvPr id="68613" name="Text Box 8">
            <a:extLst>
              <a:ext uri="{FF2B5EF4-FFF2-40B4-BE49-F238E27FC236}">
                <a16:creationId xmlns:a16="http://schemas.microsoft.com/office/drawing/2014/main" id="{D0AC2FC0-F1D4-4A2F-88C4-E997CCF45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(3/10)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AA0323-EC5B-4B34-A9E7-3934E7DA08CB}"/>
              </a:ext>
            </a:extLst>
          </p:cNvPr>
          <p:cNvSpPr txBox="1"/>
          <p:nvPr/>
        </p:nvSpPr>
        <p:spPr>
          <a:xfrm>
            <a:off x="5580112" y="4991437"/>
            <a:ext cx="2953047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BE" altLang="fr-FR" i="1" dirty="0">
                <a:highlight>
                  <a:srgbClr val="FFFF00"/>
                </a:highlight>
              </a:rPr>
              <a:t>Une image apparaitra lorsque la connexion aura été effectuée.</a:t>
            </a:r>
            <a:endParaRPr lang="fr-FR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73EC529-F8F8-4298-8FCF-FD6ACDF062B2}"/>
              </a:ext>
            </a:extLst>
          </p:cNvPr>
          <p:cNvCxnSpPr/>
          <p:nvPr/>
        </p:nvCxnSpPr>
        <p:spPr bwMode="auto">
          <a:xfrm flipV="1">
            <a:off x="4572000" y="5661248"/>
            <a:ext cx="1008112" cy="28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0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0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862" grpId="0" animBg="1"/>
      <p:bldP spid="50586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ce réservé du pied de page 3">
            <a:extLst>
              <a:ext uri="{FF2B5EF4-FFF2-40B4-BE49-F238E27FC236}">
                <a16:creationId xmlns:a16="http://schemas.microsoft.com/office/drawing/2014/main" id="{A097F8D9-25DC-4963-81B8-FDED1016D6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287A358-16A0-4DA5-93A3-0ABC8DEF0B06}" type="slidenum">
              <a:rPr lang="fr-FR" altLang="fr-FR" sz="1200" smtClean="0"/>
              <a:pPr/>
              <a:t>62</a:t>
            </a:fld>
            <a:endParaRPr lang="fr-FR" altLang="fr-FR" sz="1200" dirty="0"/>
          </a:p>
        </p:txBody>
      </p:sp>
      <p:sp>
        <p:nvSpPr>
          <p:cNvPr id="190469" name="Text Box 5">
            <a:extLst>
              <a:ext uri="{FF2B5EF4-FFF2-40B4-BE49-F238E27FC236}">
                <a16:creationId xmlns:a16="http://schemas.microsoft.com/office/drawing/2014/main" id="{E570967C-A80A-4E36-8144-76D110CA2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17600"/>
            <a:ext cx="8785225" cy="5740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package mesapplications.network;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import java.io.*;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class </a:t>
            </a:r>
            <a:r>
              <a:rPr lang="en-GB" altLang="fr-FR" b="1" i="1"/>
              <a:t>SocketsActvity</a:t>
            </a:r>
            <a:r>
              <a:rPr lang="en-GB" altLang="fr-FR"/>
              <a:t> extends </a:t>
            </a:r>
            <a:r>
              <a:rPr lang="en-GB" altLang="fr-FR" b="1"/>
              <a:t>Activity</a:t>
            </a:r>
            <a:r>
              <a:rPr lang="en-GB" altLang="fr-FR"/>
              <a:t> implements </a:t>
            </a:r>
            <a:r>
              <a:rPr lang="en-GB" altLang="fr-FR" b="1"/>
              <a:t>OnClickListener</a:t>
            </a:r>
            <a:r>
              <a:rPr lang="en-GB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	Button BLogin;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</a:t>
            </a:r>
            <a:r>
              <a:rPr lang="en-GB" altLang="fr-FR" b="1"/>
              <a:t>EditText</a:t>
            </a:r>
            <a:r>
              <a:rPr lang="en-GB" altLang="fr-FR"/>
              <a:t> </a:t>
            </a:r>
            <a:r>
              <a:rPr lang="en-GB" altLang="fr-FR" i="1"/>
              <a:t>ETLogin</a:t>
            </a:r>
            <a:r>
              <a:rPr lang="en-GB" altLang="fr-FR"/>
              <a:t>; </a:t>
            </a:r>
            <a:r>
              <a:rPr lang="en-GB" altLang="fr-FR" b="1"/>
              <a:t>EditText</a:t>
            </a:r>
            <a:r>
              <a:rPr lang="en-GB" altLang="fr-FR"/>
              <a:t> </a:t>
            </a:r>
            <a:r>
              <a:rPr lang="en-GB" altLang="fr-FR" i="1"/>
              <a:t>ETCombien</a:t>
            </a:r>
            <a:r>
              <a:rPr lang="en-GB" altLang="fr-FR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</a:t>
            </a:r>
            <a:r>
              <a:rPr lang="en-GB" altLang="fr-FR" b="1"/>
              <a:t>TextView</a:t>
            </a:r>
            <a:r>
              <a:rPr lang="en-GB" altLang="fr-FR"/>
              <a:t> </a:t>
            </a:r>
            <a:r>
              <a:rPr lang="en-GB" altLang="fr-FR" i="1"/>
              <a:t>TVReponse</a:t>
            </a:r>
            <a:r>
              <a:rPr lang="en-GB" altLang="fr-FR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public void </a:t>
            </a:r>
            <a:r>
              <a:rPr lang="en-GB" altLang="fr-FR" b="1"/>
              <a:t>onCreate</a:t>
            </a:r>
            <a:r>
              <a:rPr lang="en-GB" altLang="fr-FR"/>
              <a:t>(Bundle savedInstanceState)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super.onCreate(savedInstanceState);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setContentView(R.layout.main);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</a:t>
            </a:r>
            <a:r>
              <a:rPr lang="en-GB" altLang="fr-FR" i="1"/>
              <a:t>BLogin</a:t>
            </a:r>
            <a:r>
              <a:rPr lang="en-GB" altLang="fr-FR"/>
              <a:t> = (Button)this.</a:t>
            </a:r>
            <a:r>
              <a:rPr lang="en-GB" altLang="fr-FR" b="1"/>
              <a:t>findViewById</a:t>
            </a:r>
            <a:r>
              <a:rPr lang="en-GB" altLang="fr-FR"/>
              <a:t>(R.id.ButtonEnvoi);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BLogin.setOnClickListener(this);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</a:t>
            </a:r>
            <a:r>
              <a:rPr lang="en-GB" altLang="fr-FR" i="1"/>
              <a:t>ETLogin</a:t>
            </a:r>
            <a:r>
              <a:rPr lang="en-GB" altLang="fr-FR"/>
              <a:t> = (EditText)this.</a:t>
            </a:r>
            <a:r>
              <a:rPr lang="en-GB" altLang="fr-FR" b="1"/>
              <a:t>findViewById</a:t>
            </a:r>
            <a:r>
              <a:rPr lang="en-GB" altLang="fr-FR"/>
              <a:t>(R.id.EditTextUser);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</a:t>
            </a:r>
            <a:r>
              <a:rPr lang="en-GB" altLang="fr-FR" i="1"/>
              <a:t>ETCombien</a:t>
            </a:r>
            <a:r>
              <a:rPr lang="en-GB" altLang="fr-FR"/>
              <a:t> = (EditText)this.</a:t>
            </a:r>
            <a:r>
              <a:rPr lang="en-GB" altLang="fr-FR" b="1"/>
              <a:t>findViewById</a:t>
            </a:r>
            <a:r>
              <a:rPr lang="en-GB" altLang="fr-FR"/>
              <a:t>(R.id.EditTextCombien);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   TVReponse = (TextView)this.</a:t>
            </a:r>
            <a:r>
              <a:rPr lang="en-GB" altLang="fr-FR" b="1"/>
              <a:t>findViewById</a:t>
            </a:r>
            <a:r>
              <a:rPr lang="en-GB" altLang="fr-FR"/>
              <a:t>(R.id.TextViewReponse);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}</a:t>
            </a:r>
          </a:p>
        </p:txBody>
      </p:sp>
      <p:sp>
        <p:nvSpPr>
          <p:cNvPr id="190470" name="Text Box 6">
            <a:extLst>
              <a:ext uri="{FF2B5EF4-FFF2-40B4-BE49-F238E27FC236}">
                <a16:creationId xmlns:a16="http://schemas.microsoft.com/office/drawing/2014/main" id="{3ACD7DE9-393F-4C5C-96E4-9743D89C8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981075"/>
            <a:ext cx="2376487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b="1">
                <a:solidFill>
                  <a:srgbClr val="0000FF"/>
                </a:solidFill>
              </a:rPr>
              <a:t>SocketsActvity.java</a:t>
            </a:r>
            <a:r>
              <a:rPr lang="en-GB" altLang="fr-FR"/>
              <a:t> </a:t>
            </a:r>
            <a:endParaRPr lang="fr-FR" altLang="fr-FR"/>
          </a:p>
        </p:txBody>
      </p:sp>
      <p:sp>
        <p:nvSpPr>
          <p:cNvPr id="69637" name="Text Box 8">
            <a:extLst>
              <a:ext uri="{FF2B5EF4-FFF2-40B4-BE49-F238E27FC236}">
                <a16:creationId xmlns:a16="http://schemas.microsoft.com/office/drawing/2014/main" id="{23A4D609-67F8-4130-981E-B5E08EFA0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(4/10)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19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9" grpId="0" animBg="1"/>
      <p:bldP spid="19047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ce réservé du pied de page 3">
            <a:extLst>
              <a:ext uri="{FF2B5EF4-FFF2-40B4-BE49-F238E27FC236}">
                <a16:creationId xmlns:a16="http://schemas.microsoft.com/office/drawing/2014/main" id="{B3D83EC9-967C-4925-A9BF-81B9271FF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2CE4BC66-C0A4-4895-A8C6-65789575C1C8}" type="slidenum">
              <a:rPr lang="fr-FR" altLang="fr-FR" sz="1200" smtClean="0"/>
              <a:pPr/>
              <a:t>63</a:t>
            </a:fld>
            <a:endParaRPr lang="fr-FR" altLang="fr-FR" sz="1200" dirty="0"/>
          </a:p>
        </p:txBody>
      </p:sp>
      <p:sp>
        <p:nvSpPr>
          <p:cNvPr id="191492" name="Text Box 4">
            <a:extLst>
              <a:ext uri="{FF2B5EF4-FFF2-40B4-BE49-F238E27FC236}">
                <a16:creationId xmlns:a16="http://schemas.microsoft.com/office/drawing/2014/main" id="{A36B984F-18DC-49ED-AA02-8BC71E02A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70000"/>
            <a:ext cx="8785225" cy="5588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public void </a:t>
            </a:r>
            <a:r>
              <a:rPr lang="en-GB" altLang="fr-FR" b="1">
                <a:solidFill>
                  <a:srgbClr val="0000FF"/>
                </a:solidFill>
              </a:rPr>
              <a:t>onClick(View</a:t>
            </a:r>
            <a:r>
              <a:rPr lang="en-GB" altLang="fr-FR"/>
              <a:t> arg0)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String nom = (String) </a:t>
            </a:r>
            <a:r>
              <a:rPr lang="en-GB" altLang="fr-FR" i="1"/>
              <a:t>ETLogin</a:t>
            </a:r>
            <a:r>
              <a:rPr lang="en-GB" altLang="fr-FR"/>
              <a:t>.</a:t>
            </a:r>
            <a:r>
              <a:rPr lang="en-GB" altLang="fr-FR" b="1"/>
              <a:t>getText</a:t>
            </a:r>
            <a:r>
              <a:rPr lang="en-GB" altLang="fr-FR"/>
              <a:t>().</a:t>
            </a:r>
            <a:r>
              <a:rPr lang="en-GB" altLang="fr-FR" b="1"/>
              <a:t>toString</a:t>
            </a:r>
            <a:r>
              <a:rPr lang="en-GB" altLang="fr-FR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</a:t>
            </a:r>
            <a:r>
              <a:rPr lang="en-GB" altLang="fr-FR" b="1" i="1">
                <a:solidFill>
                  <a:srgbClr val="FF0000"/>
                </a:solidFill>
              </a:rPr>
              <a:t>contacteServeur</a:t>
            </a:r>
            <a:r>
              <a:rPr lang="en-GB" altLang="fr-FR">
                <a:solidFill>
                  <a:srgbClr val="FF0000"/>
                </a:solidFill>
              </a:rPr>
              <a:t>(nom</a:t>
            </a:r>
            <a:r>
              <a:rPr lang="en-GB" altLang="fr-FR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BLogin.setText("C'est fait !");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private void </a:t>
            </a:r>
            <a:r>
              <a:rPr lang="en-GB" altLang="fr-FR" b="1" i="1">
                <a:solidFill>
                  <a:srgbClr val="FF0000"/>
                </a:solidFill>
              </a:rPr>
              <a:t>contacteServeur</a:t>
            </a:r>
            <a:r>
              <a:rPr lang="en-GB" altLang="fr-FR">
                <a:solidFill>
                  <a:srgbClr val="FF0000"/>
                </a:solidFill>
              </a:rPr>
              <a:t>(String</a:t>
            </a:r>
            <a:r>
              <a:rPr lang="en-GB" altLang="fr-FR"/>
              <a:t> n)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</a:t>
            </a:r>
            <a:r>
              <a:rPr lang="en-GB" altLang="fr-FR" b="1"/>
              <a:t>Socket</a:t>
            </a:r>
            <a:r>
              <a:rPr lang="en-GB" altLang="fr-FR"/>
              <a:t> cliSock=null;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   	</a:t>
            </a:r>
            <a:r>
              <a:rPr lang="en-GB" altLang="fr-FR" b="1"/>
              <a:t>DataInputStream</a:t>
            </a:r>
            <a:r>
              <a:rPr lang="en-GB" altLang="fr-FR"/>
              <a:t> dis = null; </a:t>
            </a:r>
            <a:r>
              <a:rPr lang="en-GB" altLang="fr-FR" b="1"/>
              <a:t>DataOutputStream</a:t>
            </a:r>
            <a:r>
              <a:rPr lang="en-GB" altLang="fr-FR"/>
              <a:t> dos = null;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try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    	    cliSock = new </a:t>
            </a:r>
            <a:r>
              <a:rPr lang="en-GB" altLang="fr-FR" b="1"/>
              <a:t>Socket</a:t>
            </a:r>
            <a:r>
              <a:rPr lang="en-GB" altLang="fr-FR"/>
              <a:t>(InetAddress.getByName("192.168.1.5"),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	50000);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catch (UnknownHostException e) …</a:t>
            </a:r>
          </a:p>
        </p:txBody>
      </p:sp>
      <p:sp>
        <p:nvSpPr>
          <p:cNvPr id="191494" name="Text Box 6">
            <a:extLst>
              <a:ext uri="{FF2B5EF4-FFF2-40B4-BE49-F238E27FC236}">
                <a16:creationId xmlns:a16="http://schemas.microsoft.com/office/drawing/2014/main" id="{A3878EF6-BD3C-41AA-BD87-5124A07F7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6046788"/>
            <a:ext cx="4537075" cy="406400"/>
          </a:xfrm>
          <a:prstGeom prst="rect">
            <a:avLst/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attention au localhost (thread nécessaire)</a:t>
            </a:r>
            <a:endParaRPr lang="fr-FR" altLang="fr-FR"/>
          </a:p>
        </p:txBody>
      </p:sp>
      <p:sp>
        <p:nvSpPr>
          <p:cNvPr id="191495" name="Line 7">
            <a:extLst>
              <a:ext uri="{FF2B5EF4-FFF2-40B4-BE49-F238E27FC236}">
                <a16:creationId xmlns:a16="http://schemas.microsoft.com/office/drawing/2014/main" id="{DE668AB2-12C0-4957-B64E-4264EB743A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6825" y="5805488"/>
            <a:ext cx="23034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fr-FR"/>
          </a:p>
        </p:txBody>
      </p:sp>
      <p:sp>
        <p:nvSpPr>
          <p:cNvPr id="70662" name="Text Box 9">
            <a:extLst>
              <a:ext uri="{FF2B5EF4-FFF2-40B4-BE49-F238E27FC236}">
                <a16:creationId xmlns:a16="http://schemas.microsoft.com/office/drawing/2014/main" id="{8B7EDBDC-20FC-4BBD-BF95-B47094C06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(5/10)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19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2" grpId="0" animBg="1"/>
      <p:bldP spid="19149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ce réservé du pied de page 3">
            <a:extLst>
              <a:ext uri="{FF2B5EF4-FFF2-40B4-BE49-F238E27FC236}">
                <a16:creationId xmlns:a16="http://schemas.microsoft.com/office/drawing/2014/main" id="{3C67B32F-82BA-4C01-9367-D9A4DA79C3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0104BA6-BA4E-433C-8CF5-735A94D225FC}" type="slidenum">
              <a:rPr lang="fr-FR" altLang="fr-FR" sz="1200" smtClean="0"/>
              <a:pPr/>
              <a:t>64</a:t>
            </a:fld>
            <a:endParaRPr lang="fr-FR" altLang="fr-FR" sz="1200" dirty="0"/>
          </a:p>
        </p:txBody>
      </p:sp>
      <p:sp>
        <p:nvSpPr>
          <p:cNvPr id="503812" name="Text Box 4">
            <a:extLst>
              <a:ext uri="{FF2B5EF4-FFF2-40B4-BE49-F238E27FC236}">
                <a16:creationId xmlns:a16="http://schemas.microsoft.com/office/drawing/2014/main" id="{15F8EBF2-E4A9-46A2-B7BF-7CA1E4217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664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 try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{  dis = new DataInputStream(cliSock.</a:t>
            </a:r>
            <a:r>
              <a:rPr lang="en-GB" altLang="fr-FR" b="1"/>
              <a:t>getInputStream</a:t>
            </a:r>
            <a:r>
              <a:rPr lang="en-GB" altLang="fr-FR"/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  	     dos = new DataOutputStream(cliSock.</a:t>
            </a:r>
            <a:r>
              <a:rPr lang="en-GB" altLang="fr-FR" b="1"/>
              <a:t>getOutputStream</a:t>
            </a:r>
            <a:r>
              <a:rPr lang="en-GB" altLang="fr-FR"/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  }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  catch (IOException e)	{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500"/>
              <a:t>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  String outNom = n; int outQuantite = q;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        String reponse = null;  int inQuantiteRestante = 0;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  if (!outNom.equals("") &amp;&amp; outQuantite&gt;0 &amp;&amp; dos!=null &amp;&amp; dis!=null)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 {            try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{    dos.</a:t>
            </a:r>
            <a:r>
              <a:rPr lang="en-GB" altLang="fr-FR" b="1"/>
              <a:t>writeUTF</a:t>
            </a:r>
            <a:r>
              <a:rPr lang="en-GB" altLang="fr-FR"/>
              <a:t>(outNom);dos.</a:t>
            </a:r>
            <a:r>
              <a:rPr lang="en-GB" altLang="fr-FR" b="1"/>
              <a:t>writeInt</a:t>
            </a:r>
            <a:r>
              <a:rPr lang="en-GB" altLang="fr-FR"/>
              <a:t>(outQuantite);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      reponse = dis.</a:t>
            </a:r>
            <a:r>
              <a:rPr lang="en-GB" altLang="fr-FR" b="1"/>
              <a:t>readUTF</a:t>
            </a:r>
            <a:r>
              <a:rPr lang="en-GB" altLang="fr-FR"/>
              <a:t>(); inQuantiteRestante = dis.</a:t>
            </a:r>
            <a:r>
              <a:rPr lang="en-GB" altLang="fr-FR" b="1"/>
              <a:t>readInt</a:t>
            </a:r>
            <a:r>
              <a:rPr lang="en-GB" altLang="fr-FR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      TVReponse.setText(reponse + " (il reste : " +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				inQuantiteRestante+ ")");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}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catch (IOException e) {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	finally {	try  { dis.close();dos.close(); }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    		catch (IOException e)  { e.printStackTrace(); }</a:t>
            </a:r>
            <a:r>
              <a:rPr lang="fr-FR" altLang="fr-FR"/>
              <a:t>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} } } </a:t>
            </a:r>
          </a:p>
        </p:txBody>
      </p:sp>
      <p:sp>
        <p:nvSpPr>
          <p:cNvPr id="71684" name="Text Box 6">
            <a:extLst>
              <a:ext uri="{FF2B5EF4-FFF2-40B4-BE49-F238E27FC236}">
                <a16:creationId xmlns:a16="http://schemas.microsoft.com/office/drawing/2014/main" id="{B3B15468-C21C-488B-959E-EAF1B48D7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(6/10)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Espace réservé du pied de page 3">
            <a:extLst>
              <a:ext uri="{FF2B5EF4-FFF2-40B4-BE49-F238E27FC236}">
                <a16:creationId xmlns:a16="http://schemas.microsoft.com/office/drawing/2014/main" id="{BA18CFA7-FAF6-4382-A3A1-80B433E9F9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635BDE8-4887-4325-9323-C0A43E769372}" type="slidenum">
              <a:rPr lang="fr-FR" altLang="fr-FR" sz="1200" smtClean="0"/>
              <a:pPr/>
              <a:t>65</a:t>
            </a:fld>
            <a:endParaRPr lang="fr-FR" altLang="fr-FR" sz="1200" dirty="0"/>
          </a:p>
        </p:txBody>
      </p:sp>
      <p:sp>
        <p:nvSpPr>
          <p:cNvPr id="72707" name="Text Box 5">
            <a:extLst>
              <a:ext uri="{FF2B5EF4-FFF2-40B4-BE49-F238E27FC236}">
                <a16:creationId xmlns:a16="http://schemas.microsoft.com/office/drawing/2014/main" id="{856FAC95-614F-49BC-9596-441DD3DC7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(7/10)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72708" name="Text Box 6">
            <a:extLst>
              <a:ext uri="{FF2B5EF4-FFF2-40B4-BE49-F238E27FC236}">
                <a16:creationId xmlns:a16="http://schemas.microsoft.com/office/drawing/2014/main" id="{4749F1FC-41B6-4599-B90F-7766A634B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2447925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On peut même imaginer de faire apparaître une image illustrant le fait que la transaction réseau a réussi et qui n'apparaîtrait qu'après la réception de la réponse du serveur :</a:t>
            </a:r>
          </a:p>
        </p:txBody>
      </p:sp>
      <p:pic>
        <p:nvPicPr>
          <p:cNvPr id="504839" name="Picture 7">
            <a:extLst>
              <a:ext uri="{FF2B5EF4-FFF2-40B4-BE49-F238E27FC236}">
                <a16:creationId xmlns:a16="http://schemas.microsoft.com/office/drawing/2014/main" id="{EA54BB09-DF21-489E-BF69-730EF4068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101725"/>
            <a:ext cx="6192838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04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Espace réservé du pied de page 3">
            <a:extLst>
              <a:ext uri="{FF2B5EF4-FFF2-40B4-BE49-F238E27FC236}">
                <a16:creationId xmlns:a16="http://schemas.microsoft.com/office/drawing/2014/main" id="{D1306A39-DD00-47E3-B0EE-7DB3B0A67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8C3DD0B-31BF-4903-902F-BA41A14289EC}" type="slidenum">
              <a:rPr lang="fr-FR" altLang="fr-FR" sz="1200" smtClean="0"/>
              <a:pPr/>
              <a:t>66</a:t>
            </a:fld>
            <a:endParaRPr lang="fr-FR" altLang="fr-FR" sz="1200" dirty="0"/>
          </a:p>
        </p:txBody>
      </p:sp>
      <p:sp>
        <p:nvSpPr>
          <p:cNvPr id="73731" name="Text Box 7">
            <a:extLst>
              <a:ext uri="{FF2B5EF4-FFF2-40B4-BE49-F238E27FC236}">
                <a16:creationId xmlns:a16="http://schemas.microsoft.com/office/drawing/2014/main" id="{8D337340-5123-42FB-B304-702B2E6BF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(8/10)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192520" name="Text Box 8">
            <a:extLst>
              <a:ext uri="{FF2B5EF4-FFF2-40B4-BE49-F238E27FC236}">
                <a16:creationId xmlns:a16="http://schemas.microsoft.com/office/drawing/2014/main" id="{4238E53E-8D03-4002-AAF9-6688E3D90B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68413"/>
            <a:ext cx="8713787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ajouter l'image en question (reseau.png) dans le répertoire drawable du répertoire res de notre projet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modifier le layout avec une ImageView, rendue provisoirement invisible :</a:t>
            </a:r>
          </a:p>
        </p:txBody>
      </p:sp>
      <p:sp>
        <p:nvSpPr>
          <p:cNvPr id="192521" name="Text Box 9">
            <a:extLst>
              <a:ext uri="{FF2B5EF4-FFF2-40B4-BE49-F238E27FC236}">
                <a16:creationId xmlns:a16="http://schemas.microsoft.com/office/drawing/2014/main" id="{E405E2FC-8E91-47B5-B5E2-560DD966D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492375"/>
            <a:ext cx="8785225" cy="31496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&lt;?xml version="1.0" </a:t>
            </a:r>
            <a:r>
              <a:rPr lang="fr-BE" altLang="fr-FR" dirty="0" err="1"/>
              <a:t>encoding</a:t>
            </a:r>
            <a:r>
              <a:rPr lang="fr-BE" altLang="fr-FR" dirty="0"/>
              <a:t>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LinearLayout</a:t>
            </a:r>
            <a:r>
              <a:rPr lang="fr-BE" altLang="fr-FR" dirty="0"/>
              <a:t> …&gt;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</a:t>
            </a:r>
            <a:r>
              <a:rPr lang="fr-BE" altLang="fr-FR" dirty="0" err="1"/>
              <a:t>ImageView</a:t>
            </a:r>
            <a:endParaRPr lang="fr-BE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android:id</a:t>
            </a:r>
            <a:r>
              <a:rPr lang="fr-BE" altLang="fr-FR" dirty="0"/>
              <a:t>="</a:t>
            </a:r>
            <a:r>
              <a:rPr lang="fr-BE" altLang="fr-FR" b="1" dirty="0">
                <a:solidFill>
                  <a:srgbClr val="FF0000"/>
                </a:solidFill>
              </a:rPr>
              <a:t>@+id/</a:t>
            </a:r>
            <a:r>
              <a:rPr lang="fr-BE" altLang="fr-FR" b="1" dirty="0" err="1">
                <a:solidFill>
                  <a:srgbClr val="FF0000"/>
                </a:solidFill>
              </a:rPr>
              <a:t>IVOk</a:t>
            </a:r>
            <a:r>
              <a:rPr lang="fr-BE" altLang="fr-FR" dirty="0"/>
              <a:t>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android:layout_width</a:t>
            </a:r>
            <a:r>
              <a:rPr lang="fr-BE" altLang="fr-FR" dirty="0"/>
              <a:t>="</a:t>
            </a:r>
            <a:r>
              <a:rPr lang="fr-BE" altLang="fr-FR" dirty="0" err="1"/>
              <a:t>wrap_content</a:t>
            </a:r>
            <a:r>
              <a:rPr lang="fr-BE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android:layout_height</a:t>
            </a:r>
            <a:r>
              <a:rPr lang="fr-BE" altLang="fr-FR" dirty="0"/>
              <a:t>="</a:t>
            </a:r>
            <a:r>
              <a:rPr lang="fr-BE" altLang="fr-FR" dirty="0" err="1"/>
              <a:t>wrap_content</a:t>
            </a:r>
            <a:r>
              <a:rPr lang="fr-BE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b="1" dirty="0" err="1">
                <a:highlight>
                  <a:srgbClr val="FFFF00"/>
                </a:highlight>
              </a:rPr>
              <a:t>android:visibility</a:t>
            </a:r>
            <a:r>
              <a:rPr lang="fr-BE" altLang="fr-FR" dirty="0">
                <a:highlight>
                  <a:srgbClr val="FFFF00"/>
                </a:highlight>
              </a:rPr>
              <a:t>="</a:t>
            </a:r>
            <a:r>
              <a:rPr lang="fr-BE" altLang="fr-FR" i="1" dirty="0">
                <a:highlight>
                  <a:srgbClr val="FFFF00"/>
                </a:highlight>
              </a:rPr>
              <a:t>invisible</a:t>
            </a:r>
            <a:r>
              <a:rPr lang="fr-BE" altLang="fr-FR" dirty="0"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	</a:t>
            </a:r>
            <a:r>
              <a:rPr lang="fr-BE" altLang="fr-FR" dirty="0" err="1"/>
              <a:t>android:layout_gravity</a:t>
            </a:r>
            <a:r>
              <a:rPr lang="fr-BE" altLang="fr-FR" dirty="0"/>
              <a:t>="</a:t>
            </a:r>
            <a:r>
              <a:rPr lang="fr-BE" altLang="fr-FR" dirty="0" err="1"/>
              <a:t>center_horizontal</a:t>
            </a:r>
            <a:r>
              <a:rPr lang="fr-BE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&lt;/</a:t>
            </a:r>
            <a:r>
              <a:rPr lang="fr-BE" altLang="fr-FR" dirty="0" err="1"/>
              <a:t>LinearLayout</a:t>
            </a:r>
            <a:r>
              <a:rPr lang="fr-BE" altLang="fr-FR" dirty="0"/>
              <a:t>&gt;</a:t>
            </a:r>
          </a:p>
        </p:txBody>
      </p:sp>
      <p:sp>
        <p:nvSpPr>
          <p:cNvPr id="192522" name="Text Box 10">
            <a:extLst>
              <a:ext uri="{FF2B5EF4-FFF2-40B4-BE49-F238E27FC236}">
                <a16:creationId xmlns:a16="http://schemas.microsoft.com/office/drawing/2014/main" id="{C24C79AD-B24E-4F6E-A940-194D16E79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2276475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sp>
        <p:nvSpPr>
          <p:cNvPr id="192523" name="Text Box 11">
            <a:extLst>
              <a:ext uri="{FF2B5EF4-FFF2-40B4-BE49-F238E27FC236}">
                <a16:creationId xmlns:a16="http://schemas.microsoft.com/office/drawing/2014/main" id="{A825C586-DA56-46FE-8140-7C494B80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734050"/>
            <a:ext cx="8713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 ajouter au code de la méthode contacteServeur() les instructions d'affichage 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2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2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10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500"/>
                                        <p:tgtEl>
                                          <p:spTgt spid="19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2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21" grpId="0" animBg="1"/>
      <p:bldP spid="192522" grpId="0" animBg="1"/>
      <p:bldP spid="1925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Espace réservé du pied de page 3">
            <a:extLst>
              <a:ext uri="{FF2B5EF4-FFF2-40B4-BE49-F238E27FC236}">
                <a16:creationId xmlns:a16="http://schemas.microsoft.com/office/drawing/2014/main" id="{DE1E5678-C2B1-4968-A209-F8F870E0D5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C9DE4392-B37F-4193-88FB-5C36D596F6C0}" type="slidenum">
              <a:rPr lang="fr-FR" altLang="fr-FR" sz="1200" smtClean="0"/>
              <a:pPr/>
              <a:t>67</a:t>
            </a:fld>
            <a:endParaRPr lang="fr-FR" altLang="fr-FR" sz="1200" dirty="0"/>
          </a:p>
        </p:txBody>
      </p:sp>
      <p:sp>
        <p:nvSpPr>
          <p:cNvPr id="74755" name="Text Box 4">
            <a:extLst>
              <a:ext uri="{FF2B5EF4-FFF2-40B4-BE49-F238E27FC236}">
                <a16:creationId xmlns:a16="http://schemas.microsoft.com/office/drawing/2014/main" id="{F2D6B9F4-5EAB-4DE8-9E53-849AEFB7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(9/10)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06885" name="Text Box 5">
            <a:extLst>
              <a:ext uri="{FF2B5EF4-FFF2-40B4-BE49-F238E27FC236}">
                <a16:creationId xmlns:a16="http://schemas.microsoft.com/office/drawing/2014/main" id="{F6170DF0-0B38-46AE-802B-9ACD4E6D8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17600"/>
            <a:ext cx="8785225" cy="5740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package mesapplications.network;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import java.io.*;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class </a:t>
            </a:r>
            <a:r>
              <a:rPr lang="en-GB" altLang="fr-FR" b="1" i="1"/>
              <a:t>SocketsActvity</a:t>
            </a:r>
            <a:r>
              <a:rPr lang="en-GB" altLang="fr-FR"/>
              <a:t> extends </a:t>
            </a:r>
            <a:r>
              <a:rPr lang="en-GB" altLang="fr-FR" b="1"/>
              <a:t>Activity</a:t>
            </a:r>
            <a:r>
              <a:rPr lang="en-GB" altLang="fr-FR"/>
              <a:t> implements </a:t>
            </a:r>
            <a:r>
              <a:rPr lang="en-GB" altLang="fr-FR" b="1"/>
              <a:t>OnClickListener</a:t>
            </a:r>
            <a:r>
              <a:rPr lang="en-GB" altLang="fr-FR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</a:t>
            </a:r>
            <a:r>
              <a:rPr lang="en-GB" altLang="fr-FR" b="1"/>
              <a:t>EditText</a:t>
            </a:r>
            <a:r>
              <a:rPr lang="en-GB" altLang="fr-FR"/>
              <a:t> </a:t>
            </a:r>
            <a:r>
              <a:rPr lang="en-GB" altLang="fr-FR" i="1"/>
              <a:t>ETLogin</a:t>
            </a:r>
            <a:r>
              <a:rPr lang="en-GB" altLang="fr-FR"/>
              <a:t>; </a:t>
            </a:r>
            <a:r>
              <a:rPr lang="en-GB" altLang="fr-FR" b="1"/>
              <a:t>EditText</a:t>
            </a:r>
            <a:r>
              <a:rPr lang="en-GB" altLang="fr-FR"/>
              <a:t> </a:t>
            </a:r>
            <a:r>
              <a:rPr lang="en-GB" altLang="fr-FR" i="1"/>
              <a:t>ETCombien</a:t>
            </a:r>
            <a:r>
              <a:rPr lang="en-GB" altLang="fr-FR"/>
              <a:t>;</a:t>
            </a:r>
            <a:r>
              <a:rPr lang="en-GB" altLang="fr-FR" b="1"/>
              <a:t>TextView</a:t>
            </a:r>
            <a:r>
              <a:rPr lang="en-GB" altLang="fr-FR"/>
              <a:t> </a:t>
            </a:r>
            <a:r>
              <a:rPr lang="en-GB" altLang="fr-FR" i="1"/>
              <a:t>TVReponse</a:t>
            </a:r>
            <a:r>
              <a:rPr lang="en-GB" altLang="fr-FR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    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    	public void </a:t>
            </a:r>
            <a:r>
              <a:rPr lang="en-GB" altLang="fr-FR" b="1"/>
              <a:t>onCreate</a:t>
            </a:r>
            <a:r>
              <a:rPr lang="en-GB" altLang="fr-FR"/>
              <a:t>(Bundle savedInstanceState) { … }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public void </a:t>
            </a:r>
            <a:r>
              <a:rPr lang="en-GB" altLang="fr-FR" b="1"/>
              <a:t>onClick</a:t>
            </a:r>
            <a:r>
              <a:rPr lang="en-GB" altLang="fr-FR"/>
              <a:t>(View arg0)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	</a:t>
            </a:r>
            <a:r>
              <a:rPr lang="fr-FR" altLang="fr-FR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	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	</a:t>
            </a:r>
            <a:r>
              <a:rPr lang="fr-FR" altLang="fr-FR" b="1" i="1">
                <a:solidFill>
                  <a:schemeClr val="accent2"/>
                </a:solidFill>
              </a:rPr>
              <a:t>contacteServeur</a:t>
            </a:r>
            <a:r>
              <a:rPr lang="fr-FR" altLang="fr-FR"/>
              <a:t>(nom, quantite);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	BLogin.setText("C'est fait !");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private void </a:t>
            </a:r>
            <a:r>
              <a:rPr lang="fr-FR" altLang="fr-FR" b="1" i="1">
                <a:solidFill>
                  <a:schemeClr val="accent2"/>
                </a:solidFill>
              </a:rPr>
              <a:t>contacteServeur</a:t>
            </a:r>
            <a:r>
              <a:rPr lang="fr-FR" altLang="fr-FR"/>
              <a:t>(String n, int q)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{ … </a:t>
            </a:r>
            <a:r>
              <a:rPr lang="fr-FR" altLang="fr-FR">
                <a:sym typeface="Wingdings" panose="05000000000000000000" pitchFamily="2" charset="2"/>
              </a:rPr>
              <a:t></a:t>
            </a:r>
            <a:endParaRPr lang="fr-FR" altLang="fr-FR"/>
          </a:p>
        </p:txBody>
      </p:sp>
      <p:sp>
        <p:nvSpPr>
          <p:cNvPr id="506886" name="Text Box 6">
            <a:extLst>
              <a:ext uri="{FF2B5EF4-FFF2-40B4-BE49-F238E27FC236}">
                <a16:creationId xmlns:a16="http://schemas.microsoft.com/office/drawing/2014/main" id="{ED3DCA69-3D58-4893-9D22-1E34641B6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981075"/>
            <a:ext cx="2376487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b="1">
                <a:solidFill>
                  <a:srgbClr val="0000FF"/>
                </a:solidFill>
              </a:rPr>
              <a:t>SocketsActvity.java</a:t>
            </a:r>
            <a:r>
              <a:rPr lang="en-GB" altLang="fr-FR"/>
              <a:t> </a:t>
            </a:r>
            <a:endParaRPr lang="fr-FR" alt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0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5" grpId="0" animBg="1"/>
      <p:bldP spid="50688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Espace réservé du pied de page 3">
            <a:extLst>
              <a:ext uri="{FF2B5EF4-FFF2-40B4-BE49-F238E27FC236}">
                <a16:creationId xmlns:a16="http://schemas.microsoft.com/office/drawing/2014/main" id="{2130F42F-D351-4BAE-8648-76313EDC8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C348276-9B08-4598-828A-A55709A0A6B0}" type="slidenum">
              <a:rPr lang="fr-FR" altLang="fr-FR" sz="1200" smtClean="0"/>
              <a:pPr/>
              <a:t>68</a:t>
            </a:fld>
            <a:endParaRPr lang="fr-FR" altLang="fr-FR" sz="1200" dirty="0"/>
          </a:p>
        </p:txBody>
      </p:sp>
      <p:sp>
        <p:nvSpPr>
          <p:cNvPr id="507908" name="Text Box 4">
            <a:extLst>
              <a:ext uri="{FF2B5EF4-FFF2-40B4-BE49-F238E27FC236}">
                <a16:creationId xmlns:a16="http://schemas.microsoft.com/office/drawing/2014/main" id="{CDE754E1-BB8C-4116-9611-832CD4035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20788"/>
            <a:ext cx="8785225" cy="440120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dirty="0" err="1"/>
              <a:t>private</a:t>
            </a:r>
            <a:r>
              <a:rPr lang="fr-FR" altLang="fr-FR" dirty="0"/>
              <a:t>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i="1" dirty="0" err="1">
                <a:solidFill>
                  <a:schemeClr val="accent2"/>
                </a:solidFill>
              </a:rPr>
              <a:t>contacteServeur</a:t>
            </a:r>
            <a:r>
              <a:rPr lang="fr-FR" altLang="fr-FR" dirty="0"/>
              <a:t>(String n, </a:t>
            </a:r>
            <a:r>
              <a:rPr lang="fr-FR" altLang="fr-FR" dirty="0" err="1"/>
              <a:t>int</a:t>
            </a:r>
            <a:r>
              <a:rPr lang="fr-FR" altLang="fr-FR" dirty="0"/>
              <a:t> q)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{ 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   if (!</a:t>
            </a:r>
            <a:r>
              <a:rPr lang="fr-FR" altLang="fr-FR" dirty="0" err="1"/>
              <a:t>outNom.equals</a:t>
            </a:r>
            <a:r>
              <a:rPr lang="fr-FR" altLang="fr-FR" dirty="0"/>
              <a:t>("") &amp;&amp; </a:t>
            </a:r>
            <a:r>
              <a:rPr lang="fr-FR" altLang="fr-FR" dirty="0" err="1"/>
              <a:t>outQuantite</a:t>
            </a:r>
            <a:r>
              <a:rPr lang="fr-FR" altLang="fr-FR" dirty="0"/>
              <a:t>&gt;0 &amp;&amp; dos!=</a:t>
            </a:r>
            <a:r>
              <a:rPr lang="fr-FR" altLang="fr-FR" dirty="0" err="1"/>
              <a:t>null</a:t>
            </a:r>
            <a:r>
              <a:rPr lang="fr-FR" altLang="fr-FR" dirty="0"/>
              <a:t> &amp;&amp; dis!=</a:t>
            </a:r>
            <a:r>
              <a:rPr lang="fr-FR" altLang="fr-FR" dirty="0" err="1"/>
              <a:t>null</a:t>
            </a:r>
            <a:r>
              <a:rPr lang="fr-FR" altLang="fr-FR" dirty="0"/>
              <a:t>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	    {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		</a:t>
            </a:r>
            <a:r>
              <a:rPr lang="fr-FR" altLang="fr-FR" b="1" dirty="0" err="1">
                <a:solidFill>
                  <a:srgbClr val="6600CC"/>
                </a:solidFill>
              </a:rPr>
              <a:t>Resources</a:t>
            </a:r>
            <a:r>
              <a:rPr lang="fr-FR" altLang="fr-FR" dirty="0"/>
              <a:t> </a:t>
            </a:r>
            <a:r>
              <a:rPr lang="fr-FR" altLang="fr-FR" dirty="0" err="1"/>
              <a:t>res</a:t>
            </a:r>
            <a:r>
              <a:rPr lang="fr-FR" altLang="fr-FR" dirty="0"/>
              <a:t> =</a:t>
            </a:r>
            <a:r>
              <a:rPr lang="fr-FR" altLang="fr-FR" dirty="0" err="1"/>
              <a:t>this.</a:t>
            </a:r>
            <a:r>
              <a:rPr lang="fr-FR" altLang="fr-FR" b="1" i="1" dirty="0" err="1"/>
              <a:t>getResources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        </a:t>
            </a:r>
            <a:r>
              <a:rPr lang="fr-FR" altLang="fr-FR" b="1" dirty="0" err="1"/>
              <a:t>Drawable</a:t>
            </a:r>
            <a:r>
              <a:rPr lang="fr-FR" altLang="fr-FR" dirty="0"/>
              <a:t> </a:t>
            </a:r>
            <a:r>
              <a:rPr lang="fr-FR" altLang="fr-FR" dirty="0" err="1"/>
              <a:t>draw</a:t>
            </a:r>
            <a:r>
              <a:rPr lang="fr-FR" altLang="fr-FR" dirty="0"/>
              <a:t> = </a:t>
            </a:r>
            <a:r>
              <a:rPr lang="fr-FR" altLang="fr-FR" dirty="0" err="1"/>
              <a:t>res.</a:t>
            </a:r>
            <a:r>
              <a:rPr lang="fr-FR" altLang="fr-FR" i="1" dirty="0" err="1"/>
              <a:t>getDrawable</a:t>
            </a:r>
            <a:r>
              <a:rPr lang="fr-FR" altLang="fr-FR" dirty="0"/>
              <a:t>(</a:t>
            </a:r>
            <a:r>
              <a:rPr lang="fr-FR" altLang="fr-FR" dirty="0" err="1"/>
              <a:t>R.drawable.</a:t>
            </a:r>
            <a:r>
              <a:rPr lang="fr-FR" altLang="fr-FR" i="1" dirty="0" err="1"/>
              <a:t>reseau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        </a:t>
            </a:r>
            <a:r>
              <a:rPr lang="en-GB" altLang="fr-FR" b="1" dirty="0" err="1"/>
              <a:t>ImageView</a:t>
            </a:r>
            <a:r>
              <a:rPr lang="en-GB" altLang="fr-FR" dirty="0"/>
              <a:t> </a:t>
            </a:r>
            <a:r>
              <a:rPr lang="en-GB" altLang="fr-FR" dirty="0" err="1"/>
              <a:t>img</a:t>
            </a:r>
            <a:r>
              <a:rPr lang="en-GB" altLang="fr-FR" dirty="0"/>
              <a:t> = (</a:t>
            </a:r>
            <a:r>
              <a:rPr lang="en-GB" altLang="fr-FR" dirty="0" err="1"/>
              <a:t>ImageView</a:t>
            </a:r>
            <a:r>
              <a:rPr lang="en-GB" altLang="fr-FR" dirty="0"/>
              <a:t>) </a:t>
            </a:r>
            <a:r>
              <a:rPr lang="en-GB" altLang="fr-FR" dirty="0" err="1"/>
              <a:t>this.</a:t>
            </a:r>
            <a:r>
              <a:rPr lang="en-GB" altLang="fr-FR" b="1" dirty="0" err="1"/>
              <a:t>findViewById</a:t>
            </a:r>
            <a:r>
              <a:rPr lang="en-GB" altLang="fr-FR" dirty="0"/>
              <a:t>(</a:t>
            </a:r>
            <a:r>
              <a:rPr lang="en-GB" altLang="fr-FR" dirty="0" err="1"/>
              <a:t>R.id.IVOk</a:t>
            </a:r>
            <a:r>
              <a:rPr lang="en-GB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             </a:t>
            </a:r>
            <a:r>
              <a:rPr lang="en-GB" altLang="fr-FR" dirty="0" err="1"/>
              <a:t>img.</a:t>
            </a:r>
            <a:r>
              <a:rPr lang="en-GB" altLang="fr-FR" b="1" dirty="0" err="1"/>
              <a:t>setImageDrawable</a:t>
            </a:r>
            <a:r>
              <a:rPr lang="en-GB" altLang="fr-FR" dirty="0"/>
              <a:t>(draw);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             </a:t>
            </a:r>
            <a:r>
              <a:rPr lang="en-GB" altLang="fr-FR" dirty="0" err="1"/>
              <a:t>img.</a:t>
            </a:r>
            <a:r>
              <a:rPr lang="en-GB" altLang="fr-FR" b="1" dirty="0" err="1"/>
              <a:t>setVisibility</a:t>
            </a:r>
            <a:r>
              <a:rPr lang="en-GB" altLang="fr-FR" dirty="0"/>
              <a:t>(</a:t>
            </a:r>
            <a:r>
              <a:rPr lang="en-GB" altLang="fr-FR" dirty="0" err="1"/>
              <a:t>View.VISIBLE</a:t>
            </a:r>
            <a:r>
              <a:rPr lang="en-GB" altLang="fr-FR" dirty="0"/>
              <a:t>);    		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	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	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} </a:t>
            </a:r>
            <a:endParaRPr lang="en-GB" altLang="fr-FR" dirty="0"/>
          </a:p>
        </p:txBody>
      </p:sp>
      <p:sp>
        <p:nvSpPr>
          <p:cNvPr id="75780" name="Text Box 5">
            <a:extLst>
              <a:ext uri="{FF2B5EF4-FFF2-40B4-BE49-F238E27FC236}">
                <a16:creationId xmlns:a16="http://schemas.microsoft.com/office/drawing/2014/main" id="{8418978B-3FA5-47B4-B54F-6F08DD550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60350"/>
            <a:ext cx="8208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17. Les communications réseaux (10/10)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07910" name="Rectangle 6">
            <a:extLst>
              <a:ext uri="{FF2B5EF4-FFF2-40B4-BE49-F238E27FC236}">
                <a16:creationId xmlns:a16="http://schemas.microsoft.com/office/drawing/2014/main" id="{A6059252-7E44-4994-AA54-BF9B78FAC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3068638"/>
            <a:ext cx="6840537" cy="1655762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93C6F46-4A37-40F8-9E0D-11957A5D2BA8}"/>
              </a:ext>
            </a:extLst>
          </p:cNvPr>
          <p:cNvSpPr txBox="1"/>
          <p:nvPr/>
        </p:nvSpPr>
        <p:spPr>
          <a:xfrm>
            <a:off x="4405159" y="2258983"/>
            <a:ext cx="4414991" cy="70788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On recherche l’image dans les ressources</a:t>
            </a:r>
          </a:p>
          <a:p>
            <a:r>
              <a:rPr lang="fr-FR" dirty="0"/>
              <a:t>L’extension du fichier n’est pas précisée.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2A20117-50DA-4BE5-B30C-5C2102AF09F4}"/>
              </a:ext>
            </a:extLst>
          </p:cNvPr>
          <p:cNvSpPr txBox="1"/>
          <p:nvPr/>
        </p:nvSpPr>
        <p:spPr>
          <a:xfrm>
            <a:off x="1403648" y="5345934"/>
            <a:ext cx="7031925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Img</a:t>
            </a:r>
            <a:r>
              <a:rPr lang="fr-FR" dirty="0"/>
              <a:t> n’est que l’</a:t>
            </a:r>
            <a:r>
              <a:rPr lang="fr-FR" dirty="0" err="1"/>
              <a:t>ImageView</a:t>
            </a:r>
            <a:r>
              <a:rPr lang="fr-FR" dirty="0"/>
              <a:t> = l’endroit où l’mage doit être affichée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3EE737D-7FE1-42A5-8052-594DFB11D71D}"/>
              </a:ext>
            </a:extLst>
          </p:cNvPr>
          <p:cNvCxnSpPr/>
          <p:nvPr/>
        </p:nvCxnSpPr>
        <p:spPr bwMode="auto">
          <a:xfrm flipV="1">
            <a:off x="1763688" y="4005064"/>
            <a:ext cx="1656184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918ACDD-1B41-48E0-BBC4-39335CBAE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4404278" y="2957957"/>
            <a:ext cx="1031322" cy="487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D8B9DADB-332D-4090-A021-6055E192B336}"/>
              </a:ext>
            </a:extLst>
          </p:cNvPr>
          <p:cNvSpPr txBox="1"/>
          <p:nvPr/>
        </p:nvSpPr>
        <p:spPr>
          <a:xfrm>
            <a:off x="5724130" y="4005064"/>
            <a:ext cx="3240482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On lie l’image à l’</a:t>
            </a:r>
            <a:r>
              <a:rPr lang="fr-FR" dirty="0" err="1"/>
              <a:t>imageView</a:t>
            </a:r>
            <a:r>
              <a:rPr lang="fr-FR" dirty="0"/>
              <a:t> et on la rend visible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925B918-082B-4309-A3A5-0053293A5F77}"/>
              </a:ext>
            </a:extLst>
          </p:cNvPr>
          <p:cNvSpPr txBox="1"/>
          <p:nvPr/>
        </p:nvSpPr>
        <p:spPr>
          <a:xfrm>
            <a:off x="287425" y="1688670"/>
            <a:ext cx="338437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altLang="fr-FR" dirty="0" err="1"/>
              <a:t>res</a:t>
            </a:r>
            <a:r>
              <a:rPr lang="fr-FR" altLang="fr-FR" dirty="0"/>
              <a:t> (Objet Ressources) : contient toutes les ressources « mapper » dans le fichier .</a:t>
            </a:r>
            <a:r>
              <a:rPr lang="fr-FR" altLang="fr-FR" dirty="0" err="1"/>
              <a:t>arsc</a:t>
            </a:r>
            <a:r>
              <a:rPr lang="fr-FR" altLang="fr-FR" dirty="0"/>
              <a:t> </a:t>
            </a:r>
            <a:r>
              <a:rPr lang="fr-FR" altLang="fr-FR" dirty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24AF95F-E58B-4CA5-B9AE-D494841FA2D0}"/>
              </a:ext>
            </a:extLst>
          </p:cNvPr>
          <p:cNvCxnSpPr/>
          <p:nvPr/>
        </p:nvCxnSpPr>
        <p:spPr bwMode="auto">
          <a:xfrm>
            <a:off x="2591780" y="2704333"/>
            <a:ext cx="738207" cy="12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07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0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908" grpId="0" animBg="1"/>
      <p:bldP spid="2" grpId="0" animBg="1"/>
      <p:bldP spid="3" grpId="0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Espace réservé du pied de page 3">
            <a:extLst>
              <a:ext uri="{FF2B5EF4-FFF2-40B4-BE49-F238E27FC236}">
                <a16:creationId xmlns:a16="http://schemas.microsoft.com/office/drawing/2014/main" id="{EAC6FEAD-C6BC-442A-90F5-11C63F4E7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608E9A3-DC52-4E37-B456-BDB0E28CD0EE}" type="slidenum">
              <a:rPr lang="fr-FR" altLang="fr-FR" sz="1200" smtClean="0"/>
              <a:pPr/>
              <a:t>69</a:t>
            </a:fld>
            <a:endParaRPr lang="fr-FR" altLang="fr-FR" sz="1200" dirty="0"/>
          </a:p>
        </p:txBody>
      </p:sp>
      <p:sp>
        <p:nvSpPr>
          <p:cNvPr id="76803" name="Text Box 4">
            <a:extLst>
              <a:ext uri="{FF2B5EF4-FFF2-40B4-BE49-F238E27FC236}">
                <a16:creationId xmlns:a16="http://schemas.microsoft.com/office/drawing/2014/main" id="{FA83D70A-0CD6-4260-A9D4-8849548A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(1/9)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08933" name="Text Box 5">
            <a:extLst>
              <a:ext uri="{FF2B5EF4-FFF2-40B4-BE49-F238E27FC236}">
                <a16:creationId xmlns:a16="http://schemas.microsoft.com/office/drawing/2014/main" id="{C2199943-6C1F-4DA5-A3B4-C4528A55A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800" dirty="0"/>
              <a:t>Notre pratique des applications installées nous rend bien conscients que l'on a intérêt à </a:t>
            </a:r>
            <a:r>
              <a:rPr lang="fr-FR" altLang="fr-FR" sz="1800" b="1" u="sng" dirty="0" err="1">
                <a:highlight>
                  <a:srgbClr val="FFFF00"/>
                </a:highlight>
              </a:rPr>
              <a:t>threader</a:t>
            </a:r>
            <a:r>
              <a:rPr lang="fr-FR" altLang="fr-FR" sz="1800" b="1" u="sng" dirty="0">
                <a:highlight>
                  <a:srgbClr val="FFFF00"/>
                </a:highlight>
              </a:rPr>
              <a:t> les opérations réseau</a:t>
            </a:r>
            <a:r>
              <a:rPr lang="fr-FR" altLang="fr-FR" sz="1800" dirty="0">
                <a:highlight>
                  <a:srgbClr val="FFFF00"/>
                </a:highlight>
              </a:rPr>
              <a:t> afin de ne pas bloquer </a:t>
            </a:r>
            <a:r>
              <a:rPr lang="fr-FR" altLang="fr-FR" sz="1800" dirty="0"/>
              <a:t>l'interface graphique.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>
                <a:sym typeface="Wingdings" panose="05000000000000000000" pitchFamily="2" charset="2"/>
              </a:rPr>
              <a:t></a:t>
            </a:r>
            <a:r>
              <a:rPr lang="fr-FR" altLang="fr-FR" dirty="0"/>
              <a:t> on décharge le </a:t>
            </a:r>
            <a:r>
              <a:rPr lang="fr-FR" altLang="fr-FR" dirty="0">
                <a:highlight>
                  <a:srgbClr val="FFFF00"/>
                </a:highlight>
              </a:rPr>
              <a:t>thread principal (appelé </a:t>
            </a:r>
            <a:r>
              <a:rPr lang="fr-FR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UI Thread</a:t>
            </a:r>
            <a:r>
              <a:rPr lang="fr-FR" altLang="fr-FR" dirty="0">
                <a:highlight>
                  <a:srgbClr val="FFFF00"/>
                </a:highlight>
              </a:rPr>
              <a:t>) </a:t>
            </a:r>
            <a:r>
              <a:rPr lang="fr-FR" altLang="fr-FR" dirty="0"/>
              <a:t>de la surveillance du réseau (par exemple), car celui-ci exécute déjà le code de l’Activity, gère les interactions avec l'utilisateur et régit  l’affichage. </a:t>
            </a:r>
          </a:p>
        </p:txBody>
      </p:sp>
      <p:sp>
        <p:nvSpPr>
          <p:cNvPr id="508934" name="Text Box 6">
            <a:extLst>
              <a:ext uri="{FF2B5EF4-FFF2-40B4-BE49-F238E27FC236}">
                <a16:creationId xmlns:a16="http://schemas.microsoft.com/office/drawing/2014/main" id="{CFE5CA01-6567-4E53-973A-D5B2DDCAB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978150"/>
            <a:ext cx="8964612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fr-FR" altLang="fr-FR"/>
              <a:t>classe "</a:t>
            </a:r>
            <a:r>
              <a:rPr lang="fr-FR" altLang="fr-FR" i="1"/>
              <a:t>helper</a:t>
            </a:r>
            <a:r>
              <a:rPr lang="fr-FR" altLang="fr-FR"/>
              <a:t>" dédiée à ce genre de travail : </a:t>
            </a:r>
            <a:r>
              <a:rPr lang="fr-FR" altLang="fr-FR" b="1">
                <a:solidFill>
                  <a:srgbClr val="0000FF"/>
                </a:solidFill>
              </a:rPr>
              <a:t>AsyncTask</a:t>
            </a:r>
            <a:r>
              <a:rPr lang="fr-FR" altLang="fr-FR"/>
              <a:t> </a:t>
            </a:r>
          </a:p>
          <a:p>
            <a:pPr eaLnBrk="1" hangingPunct="1"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fr-FR" altLang="fr-FR"/>
              <a:t>= classe fournie pour faciliter la manipulation de threads au comportement stéréotypé. </a:t>
            </a:r>
          </a:p>
          <a:p>
            <a:pPr eaLnBrk="1" hangingPunct="1"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fr-BE" altLang="fr-FR"/>
              <a:t>= permet de </a:t>
            </a:r>
            <a:r>
              <a:rPr lang="fr-BE" altLang="fr-FR" b="1">
                <a:solidFill>
                  <a:srgbClr val="FF0000"/>
                </a:solidFill>
              </a:rPr>
              <a:t>créer une tâche qui va s’effectuer en arrière-plan et qui sera capable de communiquer sur son état d’avancement</a:t>
            </a:r>
            <a:r>
              <a:rPr lang="fr-BE" altLang="fr-FR"/>
              <a:t>. </a:t>
            </a:r>
            <a:endParaRPr lang="fr-FR" altLang="fr-FR"/>
          </a:p>
        </p:txBody>
      </p:sp>
      <p:sp>
        <p:nvSpPr>
          <p:cNvPr id="508935" name="Text Box 7">
            <a:extLst>
              <a:ext uri="{FF2B5EF4-FFF2-40B4-BE49-F238E27FC236}">
                <a16:creationId xmlns:a16="http://schemas.microsoft.com/office/drawing/2014/main" id="{468DE73F-37C1-4780-88D4-B70D0A006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91050"/>
            <a:ext cx="431958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La classe est paramétrable :</a:t>
            </a:r>
            <a:endParaRPr lang="fr-BE" altLang="fr-FR" b="1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/>
              <a:t>AsyncTask</a:t>
            </a:r>
            <a:r>
              <a:rPr lang="fr-BE" altLang="fr-FR"/>
              <a:t>&lt;Params, Progress, Result&gt;</a:t>
            </a:r>
          </a:p>
        </p:txBody>
      </p:sp>
      <p:sp>
        <p:nvSpPr>
          <p:cNvPr id="508936" name="Text Box 8">
            <a:extLst>
              <a:ext uri="{FF2B5EF4-FFF2-40B4-BE49-F238E27FC236}">
                <a16:creationId xmlns:a16="http://schemas.microsoft.com/office/drawing/2014/main" id="{2038766B-C33C-43C5-AD13-8B462053B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4581525"/>
            <a:ext cx="4248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le type de l'information envoyée par le thread au UI thread pour que ce dernier puisse rendre compte de l'état d'avancement;</a:t>
            </a:r>
          </a:p>
        </p:txBody>
      </p:sp>
      <p:sp>
        <p:nvSpPr>
          <p:cNvPr id="508937" name="Text Box 9">
            <a:extLst>
              <a:ext uri="{FF2B5EF4-FFF2-40B4-BE49-F238E27FC236}">
                <a16:creationId xmlns:a16="http://schemas.microsoft.com/office/drawing/2014/main" id="{B33FE525-0357-45CB-AB42-BA6BE80C3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345238"/>
            <a:ext cx="8785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L'un ou l'autre de ces paramètres peut être Void si il n'a pas d'usage.</a:t>
            </a:r>
          </a:p>
        </p:txBody>
      </p:sp>
      <p:sp>
        <p:nvSpPr>
          <p:cNvPr id="508938" name="Line 10">
            <a:extLst>
              <a:ext uri="{FF2B5EF4-FFF2-40B4-BE49-F238E27FC236}">
                <a16:creationId xmlns:a16="http://schemas.microsoft.com/office/drawing/2014/main" id="{9E00A404-0788-4425-AC64-45E27BCE8D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3575" y="4797425"/>
            <a:ext cx="1584325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8939" name="Text Box 11">
            <a:extLst>
              <a:ext uri="{FF2B5EF4-FFF2-40B4-BE49-F238E27FC236}">
                <a16:creationId xmlns:a16="http://schemas.microsoft.com/office/drawing/2014/main" id="{8B3679B7-8315-4247-B81F-E0B207948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589588"/>
            <a:ext cx="2305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type des paramètres envoyés à la tâche</a:t>
            </a:r>
            <a:endParaRPr lang="fr-FR" altLang="fr-FR"/>
          </a:p>
        </p:txBody>
      </p:sp>
      <p:sp>
        <p:nvSpPr>
          <p:cNvPr id="508940" name="Text Box 12">
            <a:extLst>
              <a:ext uri="{FF2B5EF4-FFF2-40B4-BE49-F238E27FC236}">
                <a16:creationId xmlns:a16="http://schemas.microsoft.com/office/drawing/2014/main" id="{07997722-D860-44EB-BAF8-F18317236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661025"/>
            <a:ext cx="2232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type du résultat envoyé par la tâche</a:t>
            </a:r>
            <a:endParaRPr lang="fr-FR" altLang="fr-FR"/>
          </a:p>
        </p:txBody>
      </p:sp>
      <p:sp>
        <p:nvSpPr>
          <p:cNvPr id="508941" name="Line 13">
            <a:extLst>
              <a:ext uri="{FF2B5EF4-FFF2-40B4-BE49-F238E27FC236}">
                <a16:creationId xmlns:a16="http://schemas.microsoft.com/office/drawing/2014/main" id="{ACD4B122-1D1D-41BD-86DB-B38BB545DB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188" y="5373688"/>
            <a:ext cx="1368425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08942" name="Line 14">
            <a:extLst>
              <a:ext uri="{FF2B5EF4-FFF2-40B4-BE49-F238E27FC236}">
                <a16:creationId xmlns:a16="http://schemas.microsoft.com/office/drawing/2014/main" id="{BECEE257-CFC0-4CA0-A13C-3A850C78F6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9113" y="5373688"/>
            <a:ext cx="576262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08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8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89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089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0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08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0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0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0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0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0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0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0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08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6" grpId="0"/>
      <p:bldP spid="508939" grpId="0"/>
      <p:bldP spid="5089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u pied de page 3">
            <a:extLst>
              <a:ext uri="{FF2B5EF4-FFF2-40B4-BE49-F238E27FC236}">
                <a16:creationId xmlns:a16="http://schemas.microsoft.com/office/drawing/2014/main" id="{F81487AB-4024-48A8-96EF-8F84BD0E3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6BAC7725-2D63-4C8F-96D6-18693C448960}" type="slidenum">
              <a:rPr lang="fr-FR" altLang="fr-FR" sz="1200" smtClean="0"/>
              <a:pPr/>
              <a:t>7</a:t>
            </a:fld>
            <a:endParaRPr lang="fr-FR" altLang="fr-FR" sz="1200" dirty="0"/>
          </a:p>
        </p:txBody>
      </p:sp>
      <p:sp>
        <p:nvSpPr>
          <p:cNvPr id="389122" name="Text Box 2">
            <a:extLst>
              <a:ext uri="{FF2B5EF4-FFF2-40B4-BE49-F238E27FC236}">
                <a16:creationId xmlns:a16="http://schemas.microsoft.com/office/drawing/2014/main" id="{9AB92597-E19F-4D57-8E50-334F739D8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12875"/>
            <a:ext cx="864235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Comme nous l'avons déjà vu, bien qu'il soit théoriquement possible de définir un GUI par programmation Java pure, il est pratique d'utiliser pour cela des </a:t>
            </a:r>
            <a:r>
              <a:rPr lang="fr-BE" altLang="fr-FR" b="1">
                <a:solidFill>
                  <a:schemeClr val="folHlink"/>
                </a:solidFill>
              </a:rPr>
              <a:t>déclarations XML</a:t>
            </a:r>
            <a:r>
              <a:rPr lang="fr-BE" altLang="fr-FR"/>
              <a:t> du type :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 sz="6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	&lt;element attribut1="valeur" attribut2="valeur"&gt; ... &lt;/element&gt;</a:t>
            </a:r>
            <a:endParaRPr lang="fr-FR" altLang="fr-FR" sz="600"/>
          </a:p>
        </p:txBody>
      </p:sp>
      <p:sp>
        <p:nvSpPr>
          <p:cNvPr id="389123" name="Text Box 3">
            <a:extLst>
              <a:ext uri="{FF2B5EF4-FFF2-40B4-BE49-F238E27FC236}">
                <a16:creationId xmlns:a16="http://schemas.microsoft.com/office/drawing/2014/main" id="{A231BFFC-8FCB-490B-A2B3-AA5BDEF72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587875"/>
            <a:ext cx="8642350" cy="22256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b="1" dirty="0">
                <a:solidFill>
                  <a:srgbClr val="FF0000"/>
                </a:solidFill>
                <a:highlight>
                  <a:srgbClr val="FFFF00"/>
                </a:highlight>
              </a:rPr>
              <a:t>@ </a:t>
            </a:r>
            <a:r>
              <a:rPr lang="fr-FR" altLang="fr-FR" dirty="0">
                <a:highlight>
                  <a:srgbClr val="FFFF00"/>
                </a:highlight>
              </a:rPr>
              <a:t>: </a:t>
            </a:r>
            <a:r>
              <a:rPr lang="fr-FR" altLang="fr-FR" dirty="0"/>
              <a:t>indique au système que la ressource pointée par l'identifiant n'est pas définie dans le fichier Java courant, </a:t>
            </a:r>
            <a:r>
              <a:rPr lang="fr-FR" altLang="fr-FR" u="sng" dirty="0"/>
              <a:t>mais dans un fichier externe</a:t>
            </a:r>
            <a:r>
              <a:rPr lang="fr-FR" altLang="fr-FR" dirty="0"/>
              <a:t>; </a:t>
            </a:r>
            <a:r>
              <a:rPr lang="fr-FR" altLang="fr-FR" dirty="0">
                <a:highlight>
                  <a:srgbClr val="FFFF00"/>
                </a:highlight>
              </a:rPr>
              <a:t>Ressource externe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b="1" dirty="0">
                <a:highlight>
                  <a:srgbClr val="FFFF00"/>
                </a:highlight>
              </a:rPr>
              <a:t> </a:t>
            </a:r>
            <a:r>
              <a:rPr lang="fr-FR" altLang="fr-FR" b="1" dirty="0">
                <a:solidFill>
                  <a:srgbClr val="FF0000"/>
                </a:solidFill>
                <a:highlight>
                  <a:srgbClr val="FFFF00"/>
                </a:highlight>
              </a:rPr>
              <a:t>+</a:t>
            </a:r>
            <a:r>
              <a:rPr lang="fr-FR" altLang="fr-FR" b="1" dirty="0">
                <a:highlight>
                  <a:srgbClr val="FFFF00"/>
                </a:highlight>
              </a:rPr>
              <a:t> </a:t>
            </a:r>
            <a:r>
              <a:rPr lang="fr-FR" altLang="fr-FR" dirty="0">
                <a:highlight>
                  <a:srgbClr val="FFFF00"/>
                </a:highlight>
              </a:rPr>
              <a:t>:</a:t>
            </a:r>
            <a:r>
              <a:rPr lang="fr-FR" altLang="fr-FR" b="1" dirty="0"/>
              <a:t> </a:t>
            </a:r>
            <a:r>
              <a:rPr lang="fr-FR" altLang="fr-FR" dirty="0"/>
              <a:t>indiquer à Android que l'identifiant peut être </a:t>
            </a:r>
            <a:r>
              <a:rPr lang="fr-FR" altLang="fr-FR" dirty="0">
                <a:highlight>
                  <a:srgbClr val="FFFF00"/>
                </a:highlight>
              </a:rPr>
              <a:t>ajouté à la liste des identifiants </a:t>
            </a:r>
            <a:r>
              <a:rPr lang="fr-FR" altLang="fr-FR" dirty="0"/>
              <a:t>de l'application si cela n'est pas déjà fait; 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dirty="0"/>
              <a:t> </a:t>
            </a:r>
            <a:r>
              <a:rPr lang="fr-FR" altLang="fr-FR" b="1" dirty="0">
                <a:solidFill>
                  <a:srgbClr val="FF0000"/>
                </a:solidFill>
                <a:highlight>
                  <a:srgbClr val="FFFF00"/>
                </a:highlight>
              </a:rPr>
              <a:t>id/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/>
              <a:t>: </a:t>
            </a:r>
            <a:r>
              <a:rPr lang="fr-FR" altLang="fr-FR" dirty="0">
                <a:highlight>
                  <a:srgbClr val="FFFF00"/>
                </a:highlight>
              </a:rPr>
              <a:t>combiné avec le "@", </a:t>
            </a:r>
            <a:r>
              <a:rPr lang="fr-FR" altLang="fr-FR" dirty="0"/>
              <a:t>ce préfixe oblige Android à regarder dans la liste des identifiant déjà </a:t>
            </a:r>
            <a:r>
              <a:rPr lang="fr-FR" altLang="fr-FR" dirty="0">
                <a:highlight>
                  <a:srgbClr val="FFFF00"/>
                </a:highlight>
              </a:rPr>
              <a:t>déclarés (par +) </a:t>
            </a:r>
            <a:r>
              <a:rPr lang="fr-FR" altLang="fr-FR" dirty="0"/>
              <a:t>: </a:t>
            </a:r>
            <a:r>
              <a:rPr lang="fr-FR" altLang="fr-FR" u="sng" dirty="0" err="1"/>
              <a:t>l'id</a:t>
            </a:r>
            <a:r>
              <a:rPr lang="fr-FR" altLang="fr-FR" u="sng" dirty="0"/>
              <a:t> doit être unique</a:t>
            </a:r>
            <a:r>
              <a:rPr lang="fr-FR" altLang="fr-FR" dirty="0"/>
              <a:t>;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dirty="0"/>
              <a:t> 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nom_unique</a:t>
            </a:r>
            <a:r>
              <a:rPr lang="fr-FR" altLang="fr-FR" dirty="0">
                <a:highlight>
                  <a:srgbClr val="FFFF00"/>
                </a:highlight>
              </a:rPr>
              <a:t>: </a:t>
            </a:r>
            <a:r>
              <a:rPr lang="fr-FR" altLang="fr-FR" dirty="0"/>
              <a:t>nom (unique) de l'identifiant.</a:t>
            </a:r>
          </a:p>
        </p:txBody>
      </p:sp>
      <p:sp>
        <p:nvSpPr>
          <p:cNvPr id="13317" name="Text Box 4">
            <a:extLst>
              <a:ext uri="{FF2B5EF4-FFF2-40B4-BE49-F238E27FC236}">
                <a16:creationId xmlns:a16="http://schemas.microsoft.com/office/drawing/2014/main" id="{7F35929B-E905-4780-A9E0-AD7809CC3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087438"/>
            <a:ext cx="669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2. Déclaration et propriétés des composants d'un GUI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FC003E20-FE27-46FF-9F54-DD3DEABFD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(4/20)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89127" name="Text Box 7">
            <a:extLst>
              <a:ext uri="{FF2B5EF4-FFF2-40B4-BE49-F238E27FC236}">
                <a16:creationId xmlns:a16="http://schemas.microsoft.com/office/drawing/2014/main" id="{88A0C969-889D-42D5-94DD-DA298E9D9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862263"/>
            <a:ext cx="8820150" cy="711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GB" altLang="fr-FR" dirty="0"/>
              <a:t>&lt;</a:t>
            </a:r>
            <a:r>
              <a:rPr lang="en-GB" altLang="fr-FR" b="1" dirty="0"/>
              <a:t>Button</a:t>
            </a:r>
            <a:r>
              <a:rPr lang="en-GB" altLang="fr-FR" dirty="0"/>
              <a:t> </a:t>
            </a:r>
            <a:r>
              <a:rPr lang="en-GB" altLang="fr-FR" dirty="0" err="1"/>
              <a:t>android:layout_width</a:t>
            </a:r>
            <a:r>
              <a:rPr lang="en-GB" altLang="fr-FR" dirty="0"/>
              <a:t>="</a:t>
            </a:r>
            <a:r>
              <a:rPr lang="en-GB" altLang="fr-FR" dirty="0" err="1"/>
              <a:t>wrap_content</a:t>
            </a:r>
            <a:r>
              <a:rPr lang="en-GB" altLang="fr-FR" dirty="0"/>
              <a:t>" … </a:t>
            </a:r>
            <a:r>
              <a:rPr lang="fr-FR" altLang="fr-FR" dirty="0" err="1"/>
              <a:t>android:text</a:t>
            </a:r>
            <a:r>
              <a:rPr lang="fr-FR" altLang="fr-FR" dirty="0"/>
              <a:t>="Annuler" … </a:t>
            </a:r>
            <a:r>
              <a:rPr lang="fr-FR" altLang="fr-FR" dirty="0" err="1"/>
              <a:t>android:id</a:t>
            </a:r>
            <a:r>
              <a:rPr lang="fr-FR" altLang="fr-FR" dirty="0">
                <a:highlight>
                  <a:srgbClr val="FFFF00"/>
                </a:highlight>
              </a:rPr>
              <a:t>="</a:t>
            </a:r>
            <a:r>
              <a:rPr lang="fr-FR" altLang="fr-FR" b="1" dirty="0">
                <a:solidFill>
                  <a:srgbClr val="6600CC"/>
                </a:solidFill>
                <a:highlight>
                  <a:srgbClr val="FFFF00"/>
                </a:highlight>
              </a:rPr>
              <a:t>@+id/</a:t>
            </a:r>
            <a:r>
              <a:rPr lang="fr-FR" altLang="fr-FR" b="1" dirty="0" err="1">
                <a:solidFill>
                  <a:srgbClr val="6600CC"/>
                </a:solidFill>
                <a:highlight>
                  <a:srgbClr val="FFFF00"/>
                </a:highlight>
              </a:rPr>
              <a:t>bouton_annuler</a:t>
            </a:r>
            <a:r>
              <a:rPr lang="fr-FR" altLang="fr-FR" dirty="0"/>
              <a:t>"&gt;</a:t>
            </a:r>
            <a:r>
              <a:rPr lang="en-GB" altLang="fr-FR" dirty="0"/>
              <a:t>&lt;/Button&gt;</a:t>
            </a:r>
          </a:p>
        </p:txBody>
      </p:sp>
      <p:sp>
        <p:nvSpPr>
          <p:cNvPr id="389128" name="Text Box 8">
            <a:extLst>
              <a:ext uri="{FF2B5EF4-FFF2-40B4-BE49-F238E27FC236}">
                <a16:creationId xmlns:a16="http://schemas.microsoft.com/office/drawing/2014/main" id="{40C39686-00B2-4A7A-9F16-789A85FE7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573463"/>
            <a:ext cx="8786812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fr-FR" altLang="fr-FR" b="1" dirty="0"/>
              <a:t>Chaque Vue Android peut disposer d'un identifiant défini grâce à l'attribut</a:t>
            </a:r>
            <a:r>
              <a:rPr lang="fr-FR" altLang="fr-FR" dirty="0"/>
              <a:t> </a:t>
            </a:r>
            <a:r>
              <a:rPr lang="fr-FR" altLang="fr-FR" b="1" dirty="0" err="1">
                <a:solidFill>
                  <a:srgbClr val="FF0000"/>
                </a:solidFill>
              </a:rPr>
              <a:t>android:id</a:t>
            </a:r>
            <a:r>
              <a:rPr lang="fr-FR" altLang="fr-FR" dirty="0"/>
              <a:t>. La convention consiste à utiliser le format </a:t>
            </a:r>
            <a:r>
              <a:rPr lang="fr-FR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@+id/nom_unique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où </a:t>
            </a:r>
            <a:r>
              <a:rPr lang="fr-FR" altLang="fr-FR" dirty="0" err="1"/>
              <a:t>nom_unique</a:t>
            </a:r>
            <a:r>
              <a:rPr lang="fr-FR" altLang="fr-FR" dirty="0"/>
              <a:t> représente le nom de l'objet à utiliser dans le code Java. En fait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9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89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9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9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9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Espace réservé du pied de page 3">
            <a:extLst>
              <a:ext uri="{FF2B5EF4-FFF2-40B4-BE49-F238E27FC236}">
                <a16:creationId xmlns:a16="http://schemas.microsoft.com/office/drawing/2014/main" id="{018FBB56-6F81-4AF2-87DB-ACBFF2FF74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ED4B185-2C04-462D-8799-B19D82CEABBB}" type="slidenum">
              <a:rPr lang="fr-FR" altLang="fr-FR" sz="1200" smtClean="0"/>
              <a:pPr/>
              <a:t>70</a:t>
            </a:fld>
            <a:endParaRPr lang="fr-FR" altLang="fr-FR" sz="1200" dirty="0"/>
          </a:p>
        </p:txBody>
      </p:sp>
      <p:sp>
        <p:nvSpPr>
          <p:cNvPr id="518148" name="Text Box 4">
            <a:extLst>
              <a:ext uri="{FF2B5EF4-FFF2-40B4-BE49-F238E27FC236}">
                <a16:creationId xmlns:a16="http://schemas.microsoft.com/office/drawing/2014/main" id="{6582F677-5A00-47A1-9F63-00128A00E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2675"/>
            <a:ext cx="8785225" cy="573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Le cycle de vie d'un </a:t>
            </a:r>
            <a:r>
              <a:rPr lang="fr-FR" altLang="fr-FR" dirty="0" err="1"/>
              <a:t>Asynctask</a:t>
            </a:r>
            <a:r>
              <a:rPr lang="fr-FR" altLang="fr-FR" dirty="0"/>
              <a:t> comporte </a:t>
            </a:r>
            <a:r>
              <a:rPr lang="fr-FR" altLang="fr-FR" b="1" dirty="0">
                <a:solidFill>
                  <a:srgbClr val="FF0000"/>
                </a:solidFill>
              </a:rPr>
              <a:t>4 états</a:t>
            </a:r>
            <a:r>
              <a:rPr lang="fr-FR" altLang="fr-FR" dirty="0"/>
              <a:t>, associés à </a:t>
            </a:r>
            <a:r>
              <a:rPr lang="fr-FR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4 méthodes</a:t>
            </a:r>
            <a:r>
              <a:rPr lang="fr-FR" altLang="fr-FR" dirty="0">
                <a:highlight>
                  <a:srgbClr val="FFFF00"/>
                </a:highlight>
              </a:rPr>
              <a:t>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dirty="0"/>
              <a:t>1)</a:t>
            </a:r>
            <a:r>
              <a:rPr lang="fr-FR" altLang="fr-FR" dirty="0"/>
              <a:t> </a:t>
            </a:r>
            <a:r>
              <a:rPr lang="fr-BE" altLang="fr-FR" dirty="0"/>
              <a:t>Concrètement, un tel objet doit toujours implémenter la méthode </a:t>
            </a:r>
            <a:r>
              <a:rPr lang="fr-BE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doInBackground</a:t>
            </a:r>
            <a:r>
              <a:rPr lang="fr-BE" altLang="fr-FR" dirty="0">
                <a:highlight>
                  <a:srgbClr val="FFFF00"/>
                </a:highlight>
              </a:rPr>
              <a:t>(). </a:t>
            </a:r>
            <a:r>
              <a:rPr lang="fr-BE" altLang="fr-FR" b="1" dirty="0">
                <a:solidFill>
                  <a:srgbClr val="FF0000"/>
                </a:solidFill>
              </a:rPr>
              <a:t>C’est là que sera réalisé le traitement lourd de manière asynchrone dans un </a:t>
            </a:r>
            <a:r>
              <a:rPr lang="fr-BE" altLang="fr-FR" b="1" u="sng" dirty="0">
                <a:solidFill>
                  <a:srgbClr val="FF0000"/>
                </a:solidFill>
              </a:rPr>
              <a:t>thread implicite séparé</a:t>
            </a:r>
            <a:r>
              <a:rPr lang="fr-BE" altLang="fr-FR" dirty="0"/>
              <a:t>. C'est là aussi que peut être appelée la méthode </a:t>
            </a:r>
            <a:r>
              <a:rPr lang="fr-BE" altLang="fr-FR" b="1" dirty="0" err="1">
                <a:highlight>
                  <a:srgbClr val="FFFF00"/>
                </a:highlight>
              </a:rPr>
              <a:t>publishProgress</a:t>
            </a:r>
            <a:r>
              <a:rPr lang="fr-BE" altLang="fr-FR" dirty="0">
                <a:highlight>
                  <a:srgbClr val="FFFF00"/>
                </a:highlight>
              </a:rPr>
              <a:t>() </a:t>
            </a:r>
            <a:r>
              <a:rPr lang="fr-BE" altLang="fr-FR" dirty="0"/>
              <a:t>qui permet la mise à jour de la progression.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rgbClr val="FF0000"/>
                </a:solidFill>
              </a:rPr>
              <a:t>2)</a:t>
            </a:r>
            <a:r>
              <a:rPr lang="fr-BE" altLang="fr-FR" dirty="0"/>
              <a:t> Les méthodes </a:t>
            </a:r>
            <a:r>
              <a:rPr lang="fr-BE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onPreExecute</a:t>
            </a:r>
            <a:r>
              <a:rPr lang="fr-BE" altLang="fr-FR" dirty="0">
                <a:highlight>
                  <a:srgbClr val="FFFF00"/>
                </a:highlight>
              </a:rPr>
              <a:t>() </a:t>
            </a:r>
            <a:r>
              <a:rPr lang="fr-BE" altLang="fr-FR" dirty="0"/>
              <a:t>(appelée avant le traitement - exemple typique : afficher une barre de progression),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rgbClr val="FF0000"/>
                </a:solidFill>
              </a:rPr>
              <a:t>3)</a:t>
            </a:r>
            <a:r>
              <a:rPr lang="fr-BE" altLang="fr-FR" dirty="0"/>
              <a:t> </a:t>
            </a:r>
            <a:r>
              <a:rPr lang="fr-BE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onProgressUpdate</a:t>
            </a:r>
            <a:r>
              <a:rPr lang="fr-BE" altLang="fr-FR" dirty="0">
                <a:highlight>
                  <a:srgbClr val="FFFF00"/>
                </a:highlight>
              </a:rPr>
              <a:t>()</a:t>
            </a:r>
            <a:r>
              <a:rPr lang="fr-BE" altLang="fr-FR" dirty="0"/>
              <a:t> (appelée </a:t>
            </a:r>
            <a:r>
              <a:rPr lang="fr-BE" altLang="fr-FR" u="sng" dirty="0"/>
              <a:t>en réponse à </a:t>
            </a:r>
            <a:r>
              <a:rPr lang="fr-BE" altLang="fr-FR" u="sng" dirty="0" err="1">
                <a:highlight>
                  <a:srgbClr val="FFFF00"/>
                </a:highlight>
              </a:rPr>
              <a:t>publishProgress</a:t>
            </a:r>
            <a:r>
              <a:rPr lang="fr-BE" altLang="fr-FR" u="sng" dirty="0">
                <a:highlight>
                  <a:srgbClr val="FFFF00"/>
                </a:highlight>
              </a:rPr>
              <a:t>()</a:t>
            </a:r>
            <a:r>
              <a:rPr lang="fr-BE" altLang="fr-FR" dirty="0">
                <a:highlight>
                  <a:srgbClr val="FFFF00"/>
                </a:highlight>
              </a:rPr>
              <a:t> </a:t>
            </a:r>
            <a:r>
              <a:rPr lang="fr-BE" altLang="fr-FR" dirty="0"/>
              <a:t>pour afficher la progression par le UI thread (on ne doit donc pas appeler la méthode </a:t>
            </a:r>
            <a:r>
              <a:rPr lang="fr-BE" altLang="fr-FR" dirty="0" err="1"/>
              <a:t>onProgressUpdate</a:t>
            </a:r>
            <a:r>
              <a:rPr lang="fr-BE" altLang="fr-FR" dirty="0"/>
              <a:t>() directement) et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rgbClr val="FF0000"/>
                </a:solidFill>
              </a:rPr>
              <a:t>4)</a:t>
            </a:r>
            <a:r>
              <a:rPr lang="fr-BE" altLang="fr-FR" dirty="0"/>
              <a:t> </a:t>
            </a:r>
            <a:r>
              <a:rPr lang="fr-BE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onPostExecute</a:t>
            </a:r>
            <a:r>
              <a:rPr lang="fr-BE" altLang="fr-FR" dirty="0">
                <a:highlight>
                  <a:srgbClr val="FFFF00"/>
                </a:highlight>
              </a:rPr>
              <a:t>() </a:t>
            </a:r>
            <a:r>
              <a:rPr lang="fr-BE" altLang="fr-FR" dirty="0"/>
              <a:t>(appelée après le traitement)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sont optionnelles.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u="sng" dirty="0"/>
              <a:t>Ces trois méthodes s’exécutent depuis l’UI Thread</a:t>
            </a:r>
            <a:r>
              <a:rPr lang="fr-BE" altLang="fr-FR" dirty="0"/>
              <a:t> : elles doivent en effet pouvoir modifier l’interface. Il faudra donc éviter d'y programmer des traitements lourds. </a:t>
            </a:r>
            <a:endParaRPr lang="fr-FR" altLang="fr-FR" dirty="0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Supposons que nous voulions réaliser l'exemple suivant :</a:t>
            </a:r>
          </a:p>
        </p:txBody>
      </p:sp>
      <p:sp>
        <p:nvSpPr>
          <p:cNvPr id="77828" name="Text Box 5">
            <a:extLst>
              <a:ext uri="{FF2B5EF4-FFF2-40B4-BE49-F238E27FC236}">
                <a16:creationId xmlns:a16="http://schemas.microsoft.com/office/drawing/2014/main" id="{B1AF79E8-1FC3-425A-99CA-28B7EF59E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(2/9)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8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8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8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8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8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8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8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Espace réservé du pied de page 3">
            <a:extLst>
              <a:ext uri="{FF2B5EF4-FFF2-40B4-BE49-F238E27FC236}">
                <a16:creationId xmlns:a16="http://schemas.microsoft.com/office/drawing/2014/main" id="{B14F96AC-FD78-4375-B2D3-B5B902602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2930BAB-5F3F-473F-860F-1B8C862C269A}" type="slidenum">
              <a:rPr lang="fr-FR" altLang="fr-FR" sz="1200" smtClean="0"/>
              <a:pPr/>
              <a:t>71</a:t>
            </a:fld>
            <a:endParaRPr lang="fr-FR" altLang="fr-FR" sz="1200" dirty="0"/>
          </a:p>
        </p:txBody>
      </p:sp>
      <p:pic>
        <p:nvPicPr>
          <p:cNvPr id="78851" name="Picture 4">
            <a:extLst>
              <a:ext uri="{FF2B5EF4-FFF2-40B4-BE49-F238E27FC236}">
                <a16:creationId xmlns:a16="http://schemas.microsoft.com/office/drawing/2014/main" id="{D394428E-43AB-46F3-82E0-3B61F9FF4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20713"/>
            <a:ext cx="8969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5">
            <a:extLst>
              <a:ext uri="{FF2B5EF4-FFF2-40B4-BE49-F238E27FC236}">
                <a16:creationId xmlns:a16="http://schemas.microsoft.com/office/drawing/2014/main" id="{6DE7A0E7-5417-4D06-BF7F-F4D457A4C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(3/9)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519174" name="Picture 6">
            <a:extLst>
              <a:ext uri="{FF2B5EF4-FFF2-40B4-BE49-F238E27FC236}">
                <a16:creationId xmlns:a16="http://schemas.microsoft.com/office/drawing/2014/main" id="{9577E967-8ED7-408D-8244-D3B6313B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268413"/>
            <a:ext cx="3332162" cy="5400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5" name="Picture 7">
            <a:extLst>
              <a:ext uri="{FF2B5EF4-FFF2-40B4-BE49-F238E27FC236}">
                <a16:creationId xmlns:a16="http://schemas.microsoft.com/office/drawing/2014/main" id="{1AE2EBD8-CB4D-40EB-898B-57957100C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8413"/>
            <a:ext cx="3379787" cy="54006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19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ce réservé du pied de page 3">
            <a:extLst>
              <a:ext uri="{FF2B5EF4-FFF2-40B4-BE49-F238E27FC236}">
                <a16:creationId xmlns:a16="http://schemas.microsoft.com/office/drawing/2014/main" id="{47E69F50-2CE0-44AE-BE0E-9ED8111EA5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5F671013-230B-4955-88DD-A4231F6C96A7}" type="slidenum">
              <a:rPr lang="fr-FR" altLang="fr-FR" sz="1200" smtClean="0"/>
              <a:pPr/>
              <a:t>72</a:t>
            </a:fld>
            <a:endParaRPr lang="fr-FR" altLang="fr-FR" sz="1200" dirty="0"/>
          </a:p>
        </p:txBody>
      </p:sp>
      <p:sp>
        <p:nvSpPr>
          <p:cNvPr id="79875" name="Text Box 4">
            <a:extLst>
              <a:ext uri="{FF2B5EF4-FFF2-40B4-BE49-F238E27FC236}">
                <a16:creationId xmlns:a16="http://schemas.microsoft.com/office/drawing/2014/main" id="{06CD8FFD-84A7-4237-B509-B54F2C2B1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(4/9)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20197" name="Text Box 5">
            <a:extLst>
              <a:ext uri="{FF2B5EF4-FFF2-40B4-BE49-F238E27FC236}">
                <a16:creationId xmlns:a16="http://schemas.microsoft.com/office/drawing/2014/main" id="{F661E54A-D55E-4F25-8A6C-AC227A2C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81088"/>
            <a:ext cx="91440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Nous allons donc logiquement utilisé le widget </a:t>
            </a:r>
            <a:r>
              <a:rPr lang="fr-FR" altLang="fr-FR" b="1">
                <a:solidFill>
                  <a:srgbClr val="0000FF"/>
                </a:solidFill>
              </a:rPr>
              <a:t>ProgressBar</a:t>
            </a:r>
            <a:r>
              <a:rPr lang="fr-FR" altLang="fr-FR"/>
              <a:t> (package android.widget) dont une méthode utilisée ici sera :</a:t>
            </a:r>
            <a:endParaRPr lang="en-GB" altLang="fr-FR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/>
              <a:t>public synchronized void </a:t>
            </a:r>
            <a:r>
              <a:rPr lang="en-GB" altLang="fr-FR" b="1"/>
              <a:t>setProgress</a:t>
            </a:r>
            <a:r>
              <a:rPr lang="en-GB" altLang="fr-FR"/>
              <a:t> (int progress)</a:t>
            </a:r>
            <a:endParaRPr lang="fr-FR" altLang="fr-FR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pour mettre à jour la progression affichée.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Notre activité sera alors simple à programmer : </a:t>
            </a:r>
            <a:r>
              <a:rPr lang="fr-FR" altLang="fr-FR" b="1">
                <a:solidFill>
                  <a:srgbClr val="FF0000"/>
                </a:solidFill>
              </a:rPr>
              <a:t>elle utilisera une classe privée imbriquée dérivée d'Asynctask dont elle fera démarrer une instance avec la méthode</a:t>
            </a:r>
            <a:r>
              <a:rPr lang="fr-FR" altLang="fr-FR"/>
              <a:t> </a:t>
            </a:r>
            <a:endParaRPr lang="en-GB" altLang="fr-FR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/>
              <a:t>public final AsyncTask&lt;Params, Progress, Result&gt; </a:t>
            </a:r>
            <a:r>
              <a:rPr lang="en-GB" altLang="fr-FR" b="1"/>
              <a:t>execute</a:t>
            </a:r>
            <a:r>
              <a:rPr lang="en-GB" altLang="fr-FR"/>
              <a:t> (Params... params)</a:t>
            </a:r>
            <a:endParaRPr lang="fr-FR" altLang="fr-FR"/>
          </a:p>
        </p:txBody>
      </p:sp>
      <p:pic>
        <p:nvPicPr>
          <p:cNvPr id="520199" name="Picture 7">
            <a:extLst>
              <a:ext uri="{FF2B5EF4-FFF2-40B4-BE49-F238E27FC236}">
                <a16:creationId xmlns:a16="http://schemas.microsoft.com/office/drawing/2014/main" id="{507D838B-4504-4433-B927-A8C4F4C1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364038"/>
            <a:ext cx="3527425" cy="233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0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0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0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20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2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ce réservé du pied de page 3">
            <a:extLst>
              <a:ext uri="{FF2B5EF4-FFF2-40B4-BE49-F238E27FC236}">
                <a16:creationId xmlns:a16="http://schemas.microsoft.com/office/drawing/2014/main" id="{133D4EA4-5185-44EC-A041-49B00879D3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C3891DA-ABC6-4C0A-8576-DBFEECA30B27}" type="slidenum">
              <a:rPr lang="fr-FR" altLang="fr-FR" sz="1200" smtClean="0"/>
              <a:pPr/>
              <a:t>73</a:t>
            </a:fld>
            <a:endParaRPr lang="fr-FR" altLang="fr-FR" sz="1200" dirty="0"/>
          </a:p>
        </p:txBody>
      </p:sp>
      <p:sp>
        <p:nvSpPr>
          <p:cNvPr id="80899" name="Text Box 4">
            <a:extLst>
              <a:ext uri="{FF2B5EF4-FFF2-40B4-BE49-F238E27FC236}">
                <a16:creationId xmlns:a16="http://schemas.microsoft.com/office/drawing/2014/main" id="{4A87A0FC-C61C-4C44-9633-30B601DFD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(5/9)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22245" name="Text Box 5">
            <a:extLst>
              <a:ext uri="{FF2B5EF4-FFF2-40B4-BE49-F238E27FC236}">
                <a16:creationId xmlns:a16="http://schemas.microsoft.com/office/drawing/2014/main" id="{46690B6F-F0EC-4932-891A-0F43EE3D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700213"/>
            <a:ext cx="8785225" cy="4826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&lt;?xml version="1.0" encoding="utf-8"?&gt;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&lt;LinearLayout xmlns:android=</a:t>
            </a:r>
            <a:r>
              <a:rPr lang="fr-BE" altLang="fr-FR">
                <a:hlinkClick r:id="rId2"/>
              </a:rPr>
              <a:t>http://schemas.android.com/apk/res/android</a:t>
            </a:r>
            <a:r>
              <a:rPr lang="fr-BE" altLang="fr-FR"/>
              <a:t> …&gt;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 sz="10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&lt;Button … android:id="@+id/lancer" … android:text="Lancer la tâche"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&lt;TextView … android:text="Progression de la tâche asynchrone:"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BE" altLang="fr-FR" sz="10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</a:t>
            </a:r>
            <a:r>
              <a:rPr lang="fr-BE" altLang="fr-FR" b="1"/>
              <a:t>ProgressBar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    android:id="@+id/</a:t>
            </a:r>
            <a:r>
              <a:rPr lang="fr-BE" altLang="fr-FR" b="1" i="1"/>
              <a:t>barre_progression</a:t>
            </a:r>
            <a:r>
              <a:rPr lang="fr-BE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    style="?android:attr/progressBarStyleHorizontal"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    android:layout_width="fill_parent"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    android:layout_margin="10dp"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    android:layout_height="wrap_content" /&gt;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000"/>
              <a:t>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&lt;TextView … android:text="Et à part ça ? Quoi de neuf ?" …/&gt;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&lt;EditText … 	android:id="@+id/EditTextUser" …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    &lt;Button android:id="@+id/ButtonEnvoi"…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&lt;/LinearLayout&gt;</a:t>
            </a:r>
          </a:p>
        </p:txBody>
      </p:sp>
      <p:sp>
        <p:nvSpPr>
          <p:cNvPr id="522246" name="Text Box 6">
            <a:extLst>
              <a:ext uri="{FF2B5EF4-FFF2-40B4-BE49-F238E27FC236}">
                <a16:creationId xmlns:a16="http://schemas.microsoft.com/office/drawing/2014/main" id="{0C2D446A-03B2-420D-8373-DA8E13BCA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188" y="1484313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sp>
        <p:nvSpPr>
          <p:cNvPr id="80902" name="Text Box 7">
            <a:extLst>
              <a:ext uri="{FF2B5EF4-FFF2-40B4-BE49-F238E27FC236}">
                <a16:creationId xmlns:a16="http://schemas.microsoft.com/office/drawing/2014/main" id="{FD9FCD92-94B6-479A-8740-A8A5BAC18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5113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L'interface graphique :</a:t>
            </a:r>
            <a:endParaRPr lang="fr-FR" altLang="fr-FR"/>
          </a:p>
        </p:txBody>
      </p:sp>
      <p:sp>
        <p:nvSpPr>
          <p:cNvPr id="522248" name="Text Box 8">
            <a:extLst>
              <a:ext uri="{FF2B5EF4-FFF2-40B4-BE49-F238E27FC236}">
                <a16:creationId xmlns:a16="http://schemas.microsoft.com/office/drawing/2014/main" id="{46644758-558D-4D92-BA6A-D3CEE81F4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92600"/>
            <a:ext cx="4300538" cy="40640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Pointe un thème dans la libraire du SDK</a:t>
            </a:r>
            <a:endParaRPr lang="fr-FR" altLang="fr-FR"/>
          </a:p>
        </p:txBody>
      </p:sp>
      <p:sp>
        <p:nvSpPr>
          <p:cNvPr id="522249" name="Line 9">
            <a:extLst>
              <a:ext uri="{FF2B5EF4-FFF2-40B4-BE49-F238E27FC236}">
                <a16:creationId xmlns:a16="http://schemas.microsoft.com/office/drawing/2014/main" id="{A278EA0D-B9FA-48B2-A66A-1395588626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1775" y="4149725"/>
            <a:ext cx="1800225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2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2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2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5" grpId="0" animBg="1"/>
      <p:bldP spid="522246" grpId="0" animBg="1"/>
      <p:bldP spid="52224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ce réservé du pied de page 3">
            <a:extLst>
              <a:ext uri="{FF2B5EF4-FFF2-40B4-BE49-F238E27FC236}">
                <a16:creationId xmlns:a16="http://schemas.microsoft.com/office/drawing/2014/main" id="{49DED73A-70A3-49A7-8827-C68F0EAE8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627481D-7769-444C-881C-857E7AE94B01}" type="slidenum">
              <a:rPr lang="fr-FR" altLang="fr-FR" sz="1200" smtClean="0"/>
              <a:pPr/>
              <a:t>74</a:t>
            </a:fld>
            <a:endParaRPr lang="fr-FR" altLang="fr-FR" sz="1200" dirty="0"/>
          </a:p>
        </p:txBody>
      </p:sp>
      <p:sp>
        <p:nvSpPr>
          <p:cNvPr id="521221" name="Text Box 5">
            <a:extLst>
              <a:ext uri="{FF2B5EF4-FFF2-40B4-BE49-F238E27FC236}">
                <a16:creationId xmlns:a16="http://schemas.microsoft.com/office/drawing/2014/main" id="{CE87AA31-3481-4319-BAFC-61C90C31E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785225" cy="54356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my.mesapplications.async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android.app.Activity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android.os.AsyncTask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public class </a:t>
            </a:r>
            <a:r>
              <a:rPr lang="fr-FR" altLang="fr-FR" b="1" i="1" dirty="0" err="1"/>
              <a:t>ActivityAvecAsynctask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/>
              <a:t>Activity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dirty="0" err="1"/>
              <a:t>private</a:t>
            </a:r>
            <a:r>
              <a:rPr lang="fr-FR" altLang="fr-FR" dirty="0"/>
              <a:t> </a:t>
            </a:r>
            <a:r>
              <a:rPr lang="fr-FR" altLang="fr-FR" b="1" dirty="0" err="1"/>
              <a:t>ProgressBar</a:t>
            </a:r>
            <a:r>
              <a:rPr lang="fr-FR" altLang="fr-FR" dirty="0"/>
              <a:t> </a:t>
            </a:r>
            <a:r>
              <a:rPr lang="fr-FR" altLang="fr-FR" i="1" dirty="0"/>
              <a:t>barre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dirty="0" err="1"/>
              <a:t>private</a:t>
            </a:r>
            <a:r>
              <a:rPr lang="fr-FR" altLang="fr-FR" dirty="0"/>
              <a:t> </a:t>
            </a:r>
            <a:r>
              <a:rPr lang="fr-FR" altLang="fr-FR" b="1" dirty="0"/>
              <a:t>Button</a:t>
            </a:r>
            <a:r>
              <a:rPr lang="fr-FR" altLang="fr-FR" dirty="0"/>
              <a:t> </a:t>
            </a:r>
            <a:r>
              <a:rPr lang="fr-FR" altLang="fr-FR" i="1" dirty="0" err="1"/>
              <a:t>boutonDemarre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dirty="0" err="1"/>
              <a:t>super.onCreate</a:t>
            </a:r>
            <a:r>
              <a:rPr lang="fr-FR" altLang="fr-FR" dirty="0"/>
              <a:t>(</a:t>
            </a:r>
            <a:r>
              <a:rPr lang="fr-FR" altLang="fr-FR" dirty="0" err="1"/>
              <a:t>savedInstanceState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dirty="0" err="1"/>
              <a:t>setContentView</a:t>
            </a:r>
            <a:r>
              <a:rPr lang="fr-FR" altLang="fr-FR" dirty="0"/>
              <a:t>(</a:t>
            </a:r>
            <a:r>
              <a:rPr lang="fr-FR" altLang="fr-FR" dirty="0" err="1"/>
              <a:t>R.layout.main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i="1" dirty="0">
                <a:highlight>
                  <a:srgbClr val="FFFF00"/>
                </a:highlight>
              </a:rPr>
              <a:t>barre</a:t>
            </a:r>
            <a:r>
              <a:rPr lang="fr-FR" altLang="fr-FR" dirty="0">
                <a:highlight>
                  <a:srgbClr val="FFFF00"/>
                </a:highlight>
              </a:rPr>
              <a:t> = (</a:t>
            </a:r>
            <a:r>
              <a:rPr lang="fr-FR" altLang="fr-FR" dirty="0" err="1">
                <a:highlight>
                  <a:srgbClr val="FFFF00"/>
                </a:highlight>
              </a:rPr>
              <a:t>ProgressBar</a:t>
            </a:r>
            <a:r>
              <a:rPr lang="fr-FR" altLang="fr-FR" dirty="0">
                <a:highlight>
                  <a:srgbClr val="FFFF00"/>
                </a:highlight>
              </a:rPr>
              <a:t>) </a:t>
            </a:r>
            <a:r>
              <a:rPr lang="fr-FR" altLang="fr-FR" b="1" dirty="0" err="1"/>
              <a:t>findViewById</a:t>
            </a:r>
            <a:r>
              <a:rPr lang="fr-FR" altLang="fr-FR" dirty="0"/>
              <a:t>(</a:t>
            </a:r>
            <a:r>
              <a:rPr lang="fr-FR" altLang="fr-FR" dirty="0" err="1"/>
              <a:t>R.id.barre_progression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i="1" dirty="0" err="1"/>
              <a:t>boutonDemarre</a:t>
            </a:r>
            <a:r>
              <a:rPr lang="fr-FR" altLang="fr-FR" dirty="0"/>
              <a:t> = (Button) </a:t>
            </a:r>
            <a:r>
              <a:rPr lang="fr-FR" altLang="fr-FR" b="1" dirty="0" err="1"/>
              <a:t>findViewById</a:t>
            </a:r>
            <a:r>
              <a:rPr lang="fr-FR" altLang="fr-FR" dirty="0"/>
              <a:t>(</a:t>
            </a:r>
            <a:r>
              <a:rPr lang="fr-FR" altLang="fr-FR" dirty="0" err="1"/>
              <a:t>R.id.lancer</a:t>
            </a:r>
            <a:r>
              <a:rPr lang="fr-FR" altLang="fr-FR" dirty="0"/>
              <a:t>);</a:t>
            </a:r>
          </a:p>
        </p:txBody>
      </p:sp>
      <p:sp>
        <p:nvSpPr>
          <p:cNvPr id="521222" name="Text Box 6">
            <a:extLst>
              <a:ext uri="{FF2B5EF4-FFF2-40B4-BE49-F238E27FC236}">
                <a16:creationId xmlns:a16="http://schemas.microsoft.com/office/drawing/2014/main" id="{DE1D55E9-7630-41FA-9FC7-AC091C146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981075"/>
            <a:ext cx="3240087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b="1">
                <a:solidFill>
                  <a:srgbClr val="0000FF"/>
                </a:solidFill>
              </a:rPr>
              <a:t>ActivityAvecAsynctask.java </a:t>
            </a:r>
            <a:r>
              <a:rPr lang="en-GB" altLang="fr-FR"/>
              <a:t> </a:t>
            </a:r>
            <a:endParaRPr lang="fr-FR" altLang="fr-FR"/>
          </a:p>
        </p:txBody>
      </p:sp>
      <p:sp>
        <p:nvSpPr>
          <p:cNvPr id="81925" name="Text Box 7">
            <a:extLst>
              <a:ext uri="{FF2B5EF4-FFF2-40B4-BE49-F238E27FC236}">
                <a16:creationId xmlns:a16="http://schemas.microsoft.com/office/drawing/2014/main" id="{1DA134AF-185F-4FB1-83AC-C46EB4667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(6/9)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2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2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1" grpId="0" animBg="1"/>
      <p:bldP spid="52122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u pied de page 3">
            <a:extLst>
              <a:ext uri="{FF2B5EF4-FFF2-40B4-BE49-F238E27FC236}">
                <a16:creationId xmlns:a16="http://schemas.microsoft.com/office/drawing/2014/main" id="{1429F4E9-EA7B-4900-BB63-E79992F6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EF8A0A8-7540-4EC1-A2B2-6681AD7EA264}" type="slidenum">
              <a:rPr lang="fr-FR" altLang="fr-FR" sz="1200" smtClean="0"/>
              <a:pPr/>
              <a:t>75</a:t>
            </a:fld>
            <a:endParaRPr lang="fr-FR" altLang="fr-FR" sz="1200" dirty="0"/>
          </a:p>
        </p:txBody>
      </p:sp>
      <p:sp>
        <p:nvSpPr>
          <p:cNvPr id="523268" name="Text Box 4">
            <a:extLst>
              <a:ext uri="{FF2B5EF4-FFF2-40B4-BE49-F238E27FC236}">
                <a16:creationId xmlns:a16="http://schemas.microsoft.com/office/drawing/2014/main" id="{09FD3101-A5F7-489F-93DA-8572E1105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588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i="1" dirty="0" err="1"/>
              <a:t>boutonDemarre</a:t>
            </a:r>
            <a:r>
              <a:rPr lang="fr-FR" altLang="fr-FR" dirty="0" err="1"/>
              <a:t>.</a:t>
            </a:r>
            <a:r>
              <a:rPr lang="fr-FR" altLang="fr-FR" b="1" dirty="0" err="1"/>
              <a:t>setOnClickListener</a:t>
            </a:r>
            <a:r>
              <a:rPr lang="fr-FR" altLang="fr-FR" dirty="0"/>
              <a:t>(new </a:t>
            </a:r>
            <a:r>
              <a:rPr lang="fr-FR" altLang="fr-FR" dirty="0" err="1"/>
              <a:t>OnClickListener</a:t>
            </a:r>
            <a:r>
              <a:rPr lang="fr-FR" altLang="fr-FR" dirty="0"/>
              <a:t>()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		   {	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	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onClick</a:t>
            </a:r>
            <a:r>
              <a:rPr lang="fr-FR" altLang="fr-FR" dirty="0"/>
              <a:t>(</a:t>
            </a:r>
            <a:r>
              <a:rPr lang="fr-FR" altLang="fr-FR" dirty="0" err="1"/>
              <a:t>View</a:t>
            </a:r>
            <a:r>
              <a:rPr lang="fr-FR" altLang="fr-FR" dirty="0"/>
              <a:t> arg0)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   	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		   </a:t>
            </a:r>
            <a:r>
              <a:rPr lang="fr-FR" altLang="fr-FR" b="1" i="1" dirty="0" err="1">
                <a:solidFill>
                  <a:srgbClr val="0000FF"/>
                </a:solidFill>
              </a:rPr>
              <a:t>TraitementLourd</a:t>
            </a:r>
            <a:r>
              <a:rPr lang="fr-FR" altLang="fr-FR" dirty="0"/>
              <a:t> calcul=new </a:t>
            </a:r>
            <a:r>
              <a:rPr lang="fr-FR" altLang="fr-FR" dirty="0" err="1"/>
              <a:t>TraitementLourd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	   </a:t>
            </a:r>
            <a:r>
              <a:rPr lang="fr-FR" altLang="fr-FR" dirty="0" err="1"/>
              <a:t>calcul.</a:t>
            </a:r>
            <a:r>
              <a:rPr lang="fr-FR" altLang="fr-FR" b="1" dirty="0" err="1">
                <a:highlight>
                  <a:srgbClr val="FFFF00"/>
                </a:highlight>
              </a:rPr>
              <a:t>execute</a:t>
            </a:r>
            <a:r>
              <a:rPr lang="fr-FR" altLang="fr-FR" dirty="0">
                <a:highlight>
                  <a:srgbClr val="FFFF00"/>
                </a:highlight>
              </a:rPr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	}});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/* -----------------------------------------------------------------------------------------------*/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private</a:t>
            </a:r>
            <a:r>
              <a:rPr lang="fr-FR" altLang="fr-FR" dirty="0"/>
              <a:t> class </a:t>
            </a:r>
            <a:r>
              <a:rPr lang="fr-FR" altLang="fr-FR" b="1" i="1" dirty="0" err="1">
                <a:solidFill>
                  <a:srgbClr val="0000FF"/>
                </a:solidFill>
              </a:rPr>
              <a:t>TraitementLourd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 err="1"/>
              <a:t>AsyncTask</a:t>
            </a:r>
            <a:r>
              <a:rPr lang="fr-FR" altLang="fr-FR" dirty="0"/>
              <a:t>&lt;</a:t>
            </a:r>
            <a:r>
              <a:rPr lang="fr-FR" altLang="fr-FR" dirty="0" err="1">
                <a:solidFill>
                  <a:srgbClr val="FF6600"/>
                </a:solidFill>
              </a:rPr>
              <a:t>Void</a:t>
            </a:r>
            <a:r>
              <a:rPr lang="fr-FR" altLang="fr-FR" dirty="0"/>
              <a:t>, </a:t>
            </a:r>
            <a:r>
              <a:rPr lang="fr-FR" altLang="fr-FR" dirty="0">
                <a:highlight>
                  <a:srgbClr val="FFFF00"/>
                </a:highlight>
              </a:rPr>
              <a:t>Integer</a:t>
            </a:r>
            <a:r>
              <a:rPr lang="fr-FR" altLang="fr-FR" dirty="0"/>
              <a:t>, </a:t>
            </a:r>
            <a:r>
              <a:rPr lang="fr-FR" altLang="fr-FR" dirty="0" err="1">
                <a:solidFill>
                  <a:srgbClr val="FF6600"/>
                </a:solidFill>
              </a:rPr>
              <a:t>Void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{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</a:t>
            </a:r>
            <a:r>
              <a:rPr lang="fr-FR" altLang="fr-FR" dirty="0" err="1"/>
              <a:t>protected</a:t>
            </a:r>
            <a:r>
              <a:rPr lang="fr-FR" altLang="fr-FR" dirty="0"/>
              <a:t>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onPreExecute</a:t>
            </a:r>
            <a:r>
              <a:rPr lang="fr-FR" altLang="fr-FR" dirty="0"/>
              <a:t>()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dirty="0" err="1"/>
              <a:t>super.onPreExecute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b="1" dirty="0" err="1"/>
              <a:t>Toast</a:t>
            </a:r>
            <a:r>
              <a:rPr lang="fr-FR" altLang="fr-FR" dirty="0" err="1"/>
              <a:t>.makeText</a:t>
            </a:r>
            <a:r>
              <a:rPr lang="fr-FR" altLang="fr-FR" dirty="0"/>
              <a:t>(</a:t>
            </a:r>
            <a:r>
              <a:rPr lang="fr-FR" altLang="fr-FR" dirty="0" err="1"/>
              <a:t>getApplicationContext</a:t>
            </a:r>
            <a:r>
              <a:rPr lang="fr-FR" altLang="fr-FR" dirty="0"/>
              <a:t>(), "Début traitement asynchrone",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	</a:t>
            </a:r>
            <a:r>
              <a:rPr lang="fr-FR" altLang="fr-FR" dirty="0" err="1"/>
              <a:t>Toast.LENGTH_LONG</a:t>
            </a:r>
            <a:r>
              <a:rPr lang="fr-FR" altLang="fr-FR" dirty="0"/>
              <a:t>).show();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}   </a:t>
            </a:r>
          </a:p>
        </p:txBody>
      </p:sp>
      <p:sp>
        <p:nvSpPr>
          <p:cNvPr id="82948" name="Text Box 5">
            <a:extLst>
              <a:ext uri="{FF2B5EF4-FFF2-40B4-BE49-F238E27FC236}">
                <a16:creationId xmlns:a16="http://schemas.microsoft.com/office/drawing/2014/main" id="{0751D572-1DA2-4CC2-BCEC-E99CD357D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(7/9)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2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26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ce réservé du pied de page 3">
            <a:extLst>
              <a:ext uri="{FF2B5EF4-FFF2-40B4-BE49-F238E27FC236}">
                <a16:creationId xmlns:a16="http://schemas.microsoft.com/office/drawing/2014/main" id="{220FC8EE-DB48-4FD2-A47B-61F58C2758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9091DFA-11DD-48DB-8A4C-1F3E1EBA048E}" type="slidenum">
              <a:rPr lang="fr-FR" altLang="fr-FR" sz="1200" smtClean="0"/>
              <a:pPr/>
              <a:t>76</a:t>
            </a:fld>
            <a:endParaRPr lang="fr-FR" altLang="fr-FR" sz="1200" dirty="0"/>
          </a:p>
        </p:txBody>
      </p:sp>
      <p:sp>
        <p:nvSpPr>
          <p:cNvPr id="524292" name="Text Box 4">
            <a:extLst>
              <a:ext uri="{FF2B5EF4-FFF2-40B4-BE49-F238E27FC236}">
                <a16:creationId xmlns:a16="http://schemas.microsoft.com/office/drawing/2014/main" id="{E5AD42F1-1680-42B7-ACEA-28197A10D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54" y="1146613"/>
            <a:ext cx="8903259" cy="56642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</a:t>
            </a:r>
            <a:r>
              <a:rPr lang="fr-FR" altLang="fr-FR" dirty="0" err="1"/>
              <a:t>protected</a:t>
            </a:r>
            <a:r>
              <a:rPr lang="fr-FR" altLang="fr-FR" dirty="0"/>
              <a:t>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>
                <a:highlight>
                  <a:srgbClr val="FFFF00"/>
                </a:highlight>
              </a:rPr>
              <a:t>onProgressUpdate</a:t>
            </a:r>
            <a:r>
              <a:rPr lang="fr-FR" altLang="fr-FR" dirty="0"/>
              <a:t>(Integer</a:t>
            </a:r>
            <a:r>
              <a:rPr lang="fr-FR" altLang="fr-FR" b="1" dirty="0">
                <a:solidFill>
                  <a:srgbClr val="FF6600"/>
                </a:solidFill>
              </a:rPr>
              <a:t>... </a:t>
            </a:r>
            <a:r>
              <a:rPr lang="fr-FR" altLang="fr-FR" i="1" dirty="0">
                <a:solidFill>
                  <a:srgbClr val="0000FF"/>
                </a:solidFill>
              </a:rPr>
              <a:t>values</a:t>
            </a:r>
            <a:r>
              <a:rPr lang="fr-FR" altLang="fr-FR" dirty="0"/>
              <a:t>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dirty="0" err="1"/>
              <a:t>super.onProgressUpdate</a:t>
            </a:r>
            <a:r>
              <a:rPr lang="fr-FR" altLang="fr-FR" dirty="0"/>
              <a:t>(values);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</a:t>
            </a:r>
            <a:r>
              <a:rPr lang="fr-FR" altLang="fr-FR" i="1" dirty="0" err="1">
                <a:highlight>
                  <a:srgbClr val="FFFF00"/>
                </a:highlight>
              </a:rPr>
              <a:t>barre</a:t>
            </a:r>
            <a:r>
              <a:rPr lang="fr-FR" altLang="fr-FR" dirty="0" err="1">
                <a:highlight>
                  <a:srgbClr val="FFFF00"/>
                </a:highlight>
              </a:rPr>
              <a:t>.</a:t>
            </a:r>
            <a:r>
              <a:rPr lang="fr-FR" altLang="fr-FR" b="1" dirty="0" err="1">
                <a:highlight>
                  <a:srgbClr val="FFFF00"/>
                </a:highlight>
              </a:rPr>
              <a:t>setProgress</a:t>
            </a:r>
            <a:r>
              <a:rPr lang="fr-FR" altLang="fr-FR" dirty="0"/>
              <a:t>(</a:t>
            </a:r>
            <a:r>
              <a:rPr lang="fr-FR" altLang="fr-FR" i="1" dirty="0">
                <a:solidFill>
                  <a:srgbClr val="0000FF"/>
                </a:solidFill>
              </a:rPr>
              <a:t>values</a:t>
            </a:r>
            <a:r>
              <a:rPr lang="fr-FR" altLang="fr-FR" dirty="0"/>
              <a:t>[0]);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</a:t>
            </a:r>
            <a:r>
              <a:rPr lang="fr-FR" altLang="fr-FR" dirty="0" err="1"/>
              <a:t>protected</a:t>
            </a:r>
            <a:r>
              <a:rPr lang="fr-FR" altLang="fr-FR" dirty="0"/>
              <a:t>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doInBackground</a:t>
            </a:r>
            <a:r>
              <a:rPr lang="fr-FR" altLang="fr-FR" dirty="0"/>
              <a:t>(</a:t>
            </a:r>
            <a:r>
              <a:rPr lang="fr-FR" altLang="fr-FR" dirty="0" err="1"/>
              <a:t>Void</a:t>
            </a:r>
            <a:r>
              <a:rPr lang="fr-FR" altLang="fr-FR" dirty="0"/>
              <a:t>... arg0)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	</a:t>
            </a:r>
            <a:r>
              <a:rPr lang="fr-FR" altLang="fr-FR" dirty="0" err="1"/>
              <a:t>int</a:t>
            </a:r>
            <a:r>
              <a:rPr lang="fr-FR" altLang="fr-FR" dirty="0"/>
              <a:t> </a:t>
            </a:r>
            <a:r>
              <a:rPr lang="fr-FR" altLang="fr-FR" dirty="0" err="1"/>
              <a:t>progress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for (</a:t>
            </a:r>
            <a:r>
              <a:rPr lang="fr-FR" altLang="fr-FR" dirty="0" err="1"/>
              <a:t>progress</a:t>
            </a:r>
            <a:r>
              <a:rPr lang="fr-FR" altLang="fr-FR" dirty="0"/>
              <a:t>=0;progress&lt;=100;progress++)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 for (</a:t>
            </a:r>
            <a:r>
              <a:rPr lang="fr-FR" altLang="fr-FR" dirty="0" err="1"/>
              <a:t>int</a:t>
            </a:r>
            <a:r>
              <a:rPr lang="fr-FR" altLang="fr-FR" dirty="0"/>
              <a:t> i=0; i&lt;1000000; i++){} // </a:t>
            </a:r>
            <a:r>
              <a:rPr lang="fr-FR" altLang="fr-FR" sz="1600" dirty="0"/>
              <a:t>ex: résolution d'un grand système d'équations ;-)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 </a:t>
            </a:r>
            <a:r>
              <a:rPr lang="fr-FR" altLang="fr-FR" b="1" dirty="0" err="1"/>
              <a:t>publishProgress</a:t>
            </a:r>
            <a:r>
              <a:rPr lang="fr-FR" altLang="fr-FR" dirty="0"/>
              <a:t>(</a:t>
            </a:r>
            <a:r>
              <a:rPr lang="fr-FR" altLang="fr-FR" dirty="0" err="1"/>
              <a:t>progress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   </a:t>
            </a:r>
            <a:r>
              <a:rPr lang="fr-FR" altLang="fr-FR" dirty="0" err="1"/>
              <a:t>progress</a:t>
            </a:r>
            <a:r>
              <a:rPr lang="fr-FR" altLang="fr-FR" dirty="0"/>
              <a:t>++;			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}	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	return </a:t>
            </a:r>
            <a:r>
              <a:rPr lang="fr-FR" altLang="fr-FR" dirty="0" err="1"/>
              <a:t>null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}</a:t>
            </a:r>
          </a:p>
        </p:txBody>
      </p:sp>
      <p:sp>
        <p:nvSpPr>
          <p:cNvPr id="83972" name="Text Box 5">
            <a:extLst>
              <a:ext uri="{FF2B5EF4-FFF2-40B4-BE49-F238E27FC236}">
                <a16:creationId xmlns:a16="http://schemas.microsoft.com/office/drawing/2014/main" id="{6B3394EB-F5CF-4195-87A8-3B452CA75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(8/9)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24294" name="Text Box 6">
            <a:extLst>
              <a:ext uri="{FF2B5EF4-FFF2-40B4-BE49-F238E27FC236}">
                <a16:creationId xmlns:a16="http://schemas.microsoft.com/office/drawing/2014/main" id="{9A378C6E-82B7-46A3-946B-A1A87D633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276475"/>
            <a:ext cx="2232025" cy="71120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liste à arguments variables du C </a:t>
            </a:r>
            <a:r>
              <a:rPr lang="fr-BE" altLang="fr-FR">
                <a:sym typeface="Wingdings" panose="05000000000000000000" pitchFamily="2" charset="2"/>
              </a:rPr>
              <a:t>;-) ?</a:t>
            </a:r>
            <a:endParaRPr lang="fr-FR" altLang="fr-FR"/>
          </a:p>
        </p:txBody>
      </p:sp>
      <p:sp>
        <p:nvSpPr>
          <p:cNvPr id="524295" name="Line 7">
            <a:extLst>
              <a:ext uri="{FF2B5EF4-FFF2-40B4-BE49-F238E27FC236}">
                <a16:creationId xmlns:a16="http://schemas.microsoft.com/office/drawing/2014/main" id="{161F137B-C985-4080-A7E4-ADF61A7BEE6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063" y="1844675"/>
            <a:ext cx="792162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24296" name="Freeform 8">
            <a:extLst>
              <a:ext uri="{FF2B5EF4-FFF2-40B4-BE49-F238E27FC236}">
                <a16:creationId xmlns:a16="http://schemas.microsoft.com/office/drawing/2014/main" id="{22C3AE25-7F1D-44F6-851C-79C39D135EE4}"/>
              </a:ext>
            </a:extLst>
          </p:cNvPr>
          <p:cNvSpPr>
            <a:spLocks/>
          </p:cNvSpPr>
          <p:nvPr/>
        </p:nvSpPr>
        <p:spPr bwMode="auto">
          <a:xfrm>
            <a:off x="179386" y="1790536"/>
            <a:ext cx="1061899" cy="3673475"/>
          </a:xfrm>
          <a:custGeom>
            <a:avLst/>
            <a:gdLst>
              <a:gd name="T0" fmla="*/ 2056447500 w 816"/>
              <a:gd name="T1" fmla="*/ 2147483646 h 2314"/>
              <a:gd name="T2" fmla="*/ 113407825 w 816"/>
              <a:gd name="T3" fmla="*/ 2147483646 h 2314"/>
              <a:gd name="T4" fmla="*/ 1370965000 w 816"/>
              <a:gd name="T5" fmla="*/ 0 h 23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16" h="2314">
                <a:moveTo>
                  <a:pt x="816" y="2314"/>
                </a:moveTo>
                <a:cubicBezTo>
                  <a:pt x="453" y="1894"/>
                  <a:pt x="90" y="1475"/>
                  <a:pt x="45" y="1089"/>
                </a:cubicBezTo>
                <a:cubicBezTo>
                  <a:pt x="0" y="703"/>
                  <a:pt x="461" y="181"/>
                  <a:pt x="54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A39A2C4-AE93-469E-9660-2C7B1ED0A3DB}"/>
              </a:ext>
            </a:extLst>
          </p:cNvPr>
          <p:cNvSpPr/>
          <p:nvPr/>
        </p:nvSpPr>
        <p:spPr bwMode="auto">
          <a:xfrm>
            <a:off x="611559" y="3429000"/>
            <a:ext cx="8281615" cy="295275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None/>
              <a:tabLst/>
            </a:pPr>
            <a:endParaRPr kumimoji="0" 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634933-2D00-416B-BE05-3FEDFB847E3A}"/>
              </a:ext>
            </a:extLst>
          </p:cNvPr>
          <p:cNvSpPr txBox="1"/>
          <p:nvPr/>
        </p:nvSpPr>
        <p:spPr>
          <a:xfrm>
            <a:off x="6047141" y="3531671"/>
            <a:ext cx="291747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Partie qui prend du temps</a:t>
            </a:r>
          </a:p>
          <a:p>
            <a:r>
              <a:rPr lang="fr-FR" sz="1800" dirty="0"/>
              <a:t>On récupère l’information (progression)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0EAFE3A-371A-44EA-BE33-D2F31C6E7F4F}"/>
              </a:ext>
            </a:extLst>
          </p:cNvPr>
          <p:cNvCxnSpPr>
            <a:cxnSpLocks/>
          </p:cNvCxnSpPr>
          <p:nvPr/>
        </p:nvCxnSpPr>
        <p:spPr bwMode="auto">
          <a:xfrm flipH="1">
            <a:off x="4283968" y="4221088"/>
            <a:ext cx="1763173" cy="11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2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292" grpId="0" animBg="1"/>
      <p:bldP spid="524294" grpId="0" animBg="1"/>
      <p:bldP spid="524296" grpId="0" animBg="1"/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ce réservé du pied de page 3">
            <a:extLst>
              <a:ext uri="{FF2B5EF4-FFF2-40B4-BE49-F238E27FC236}">
                <a16:creationId xmlns:a16="http://schemas.microsoft.com/office/drawing/2014/main" id="{7D2E94D8-2F99-4B13-9B35-6B06CC526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F1DDC0A-874C-44AC-97A4-C3948427061D}" type="slidenum">
              <a:rPr lang="fr-FR" altLang="fr-FR" sz="1200" smtClean="0"/>
              <a:pPr/>
              <a:t>77</a:t>
            </a:fld>
            <a:endParaRPr lang="fr-FR" altLang="fr-FR" sz="1200" dirty="0"/>
          </a:p>
        </p:txBody>
      </p:sp>
      <p:sp>
        <p:nvSpPr>
          <p:cNvPr id="525316" name="Text Box 4">
            <a:extLst>
              <a:ext uri="{FF2B5EF4-FFF2-40B4-BE49-F238E27FC236}">
                <a16:creationId xmlns:a16="http://schemas.microsoft.com/office/drawing/2014/main" id="{FCA23EB1-CD91-499F-A63A-F31DC8155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44950"/>
            <a:ext cx="878522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On aura aussi remarqué l'utilisation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de la classe </a:t>
            </a:r>
            <a:r>
              <a:rPr lang="fr-FR" altLang="fr-FR" b="1"/>
              <a:t>Void</a:t>
            </a:r>
            <a:r>
              <a:rPr lang="fr-FR" altLang="fr-FR"/>
              <a:t>, qui permet de manipuler une référence quelconque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/>
              <a:t>ainsi que celle d'une liste de paramètres indéterminés spécifiés par l'</a:t>
            </a:r>
            <a:r>
              <a:rPr lang="fr-FR" altLang="fr-FR" b="1"/>
              <a:t>ellipse</a:t>
            </a:r>
            <a:r>
              <a:rPr lang="fr-FR" altLang="fr-FR"/>
              <a:t> "…" (ce qui a le désavantage de ne pas permettre le contrôle des types de ces paramètres).</a:t>
            </a:r>
          </a:p>
        </p:txBody>
      </p:sp>
      <p:sp>
        <p:nvSpPr>
          <p:cNvPr id="525317" name="Text Box 5">
            <a:extLst>
              <a:ext uri="{FF2B5EF4-FFF2-40B4-BE49-F238E27FC236}">
                <a16:creationId xmlns:a16="http://schemas.microsoft.com/office/drawing/2014/main" id="{46683A9F-107E-4887-8B09-8F7C03514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249363"/>
            <a:ext cx="8785225" cy="2540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    protected void </a:t>
            </a:r>
            <a:r>
              <a:rPr lang="fr-FR" altLang="fr-FR" b="1"/>
              <a:t>onPostExecute</a:t>
            </a:r>
            <a:r>
              <a:rPr lang="fr-FR" altLang="fr-FR"/>
              <a:t>(Void result)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Toast.makeText(getApplicationContext(), "Traitement terminé !",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	Toast.LENGTH_LONG).show();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}</a:t>
            </a:r>
          </a:p>
        </p:txBody>
      </p:sp>
      <p:sp>
        <p:nvSpPr>
          <p:cNvPr id="84997" name="Text Box 6">
            <a:extLst>
              <a:ext uri="{FF2B5EF4-FFF2-40B4-BE49-F238E27FC236}">
                <a16:creationId xmlns:a16="http://schemas.microsoft.com/office/drawing/2014/main" id="{292C3085-E754-4D5B-977D-883BA7B74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18. Threads asynchrones et GUIs (9/9)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25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5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25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5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ce réservé du pied de page 3">
            <a:extLst>
              <a:ext uri="{FF2B5EF4-FFF2-40B4-BE49-F238E27FC236}">
                <a16:creationId xmlns:a16="http://schemas.microsoft.com/office/drawing/2014/main" id="{41D5B4D4-0BDA-4F4A-890F-AED74E9395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6C875F61-4573-46D7-8BA8-817B53DBA8C8}" type="slidenum">
              <a:rPr lang="fr-FR" altLang="fr-FR" sz="1200" smtClean="0"/>
              <a:pPr/>
              <a:t>78</a:t>
            </a:fld>
            <a:endParaRPr lang="fr-FR" altLang="fr-FR" sz="1200" dirty="0"/>
          </a:p>
        </p:txBody>
      </p:sp>
      <p:sp>
        <p:nvSpPr>
          <p:cNvPr id="86019" name="Text Box 8">
            <a:extLst>
              <a:ext uri="{FF2B5EF4-FFF2-40B4-BE49-F238E27FC236}">
                <a16:creationId xmlns:a16="http://schemas.microsoft.com/office/drawing/2014/main" id="{DDA3D345-40A0-4A18-BAF9-077C856C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 dirty="0">
                <a:solidFill>
                  <a:srgbClr val="FF0000"/>
                </a:solidFill>
              </a:rPr>
              <a:t>19. Les </a:t>
            </a:r>
            <a:r>
              <a:rPr lang="fr-BE" altLang="fr-FR" sz="2800" b="1" dirty="0" err="1">
                <a:solidFill>
                  <a:srgbClr val="FF0000"/>
                </a:solidFill>
              </a:rPr>
              <a:t>intents</a:t>
            </a:r>
            <a:r>
              <a:rPr lang="fr-BE" altLang="fr-FR" sz="2800" b="1" dirty="0">
                <a:solidFill>
                  <a:srgbClr val="FF0000"/>
                </a:solidFill>
              </a:rPr>
              <a:t> (1/19)</a:t>
            </a:r>
            <a:endParaRPr lang="fr-FR" altLang="fr-FR" sz="2800" b="1" dirty="0">
              <a:solidFill>
                <a:srgbClr val="FF0000"/>
              </a:solidFill>
            </a:endParaRPr>
          </a:p>
        </p:txBody>
      </p:sp>
      <p:sp>
        <p:nvSpPr>
          <p:cNvPr id="86020" name="Rectangle 10">
            <a:extLst>
              <a:ext uri="{FF2B5EF4-FFF2-40B4-BE49-F238E27FC236}">
                <a16:creationId xmlns:a16="http://schemas.microsoft.com/office/drawing/2014/main" id="{5593156E-6C67-4672-A63B-29654E8DB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125538"/>
            <a:ext cx="3775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1. Application, activités et intents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197643" name="Text Box 11">
            <a:extLst>
              <a:ext uri="{FF2B5EF4-FFF2-40B4-BE49-F238E27FC236}">
                <a16:creationId xmlns:a16="http://schemas.microsoft.com/office/drawing/2014/main" id="{23D58E19-F938-4411-8D2F-6E566017F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85693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Une application Android apparaît classiquement comme structurée selon ce schéma :</a:t>
            </a:r>
          </a:p>
        </p:txBody>
      </p:sp>
      <p:pic>
        <p:nvPicPr>
          <p:cNvPr id="197644" name="Image 18">
            <a:extLst>
              <a:ext uri="{FF2B5EF4-FFF2-40B4-BE49-F238E27FC236}">
                <a16:creationId xmlns:a16="http://schemas.microsoft.com/office/drawing/2014/main" id="{EA29063B-48CF-4BC3-9010-D7B21EC7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49500"/>
            <a:ext cx="554355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45" name="Text Box 13">
            <a:extLst>
              <a:ext uri="{FF2B5EF4-FFF2-40B4-BE49-F238E27FC236}">
                <a16:creationId xmlns:a16="http://schemas.microsoft.com/office/drawing/2014/main" id="{DDA31255-B299-4AD2-B63B-93053015D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8838" y="2349500"/>
            <a:ext cx="302577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Autrement dit, une application Android est loin d'être monolithique :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elle est formée </a:t>
            </a:r>
            <a:r>
              <a:rPr lang="fr-FR" altLang="fr-FR" dirty="0">
                <a:highlight>
                  <a:srgbClr val="FFFF00"/>
                </a:highlight>
              </a:rPr>
              <a:t>d'activités (et/ou de services)</a:t>
            </a:r>
            <a:r>
              <a:rPr lang="fr-FR" altLang="fr-FR" dirty="0"/>
              <a:t> qui dialoguent entre eux au moyen de </a:t>
            </a:r>
            <a:r>
              <a:rPr lang="fr-FR" altLang="fr-FR" dirty="0">
                <a:highlight>
                  <a:srgbClr val="FFFF00"/>
                </a:highlight>
              </a:rPr>
              <a:t>messages appelés "</a:t>
            </a:r>
            <a:r>
              <a:rPr lang="fr-FR" altLang="fr-FR" dirty="0" err="1">
                <a:highlight>
                  <a:srgbClr val="FFFF00"/>
                </a:highlight>
              </a:rPr>
              <a:t>intents</a:t>
            </a:r>
            <a:r>
              <a:rPr lang="fr-FR" altLang="fr-FR" dirty="0">
                <a:highlight>
                  <a:srgbClr val="FFFF00"/>
                </a:highlight>
              </a:rPr>
              <a:t>"</a:t>
            </a:r>
            <a:r>
              <a:rPr lang="fr-FR" altLang="fr-FR" dirty="0"/>
              <a:t>. </a:t>
            </a:r>
          </a:p>
        </p:txBody>
      </p:sp>
      <p:sp>
        <p:nvSpPr>
          <p:cNvPr id="197646" name="Rectangle 14">
            <a:extLst>
              <a:ext uri="{FF2B5EF4-FFF2-40B4-BE49-F238E27FC236}">
                <a16:creationId xmlns:a16="http://schemas.microsoft.com/office/drawing/2014/main" id="{7AC413E2-4992-473B-9640-579FFD5DB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349500"/>
            <a:ext cx="1657350" cy="863600"/>
          </a:xfrm>
          <a:prstGeom prst="rect">
            <a:avLst/>
          </a:prstGeom>
          <a:noFill/>
          <a:ln w="28575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197647" name="Rectangle 15">
            <a:extLst>
              <a:ext uri="{FF2B5EF4-FFF2-40B4-BE49-F238E27FC236}">
                <a16:creationId xmlns:a16="http://schemas.microsoft.com/office/drawing/2014/main" id="{A5ED614C-214B-4884-89AF-31BD01ECA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636838"/>
            <a:ext cx="1008062" cy="863600"/>
          </a:xfrm>
          <a:prstGeom prst="rect">
            <a:avLst/>
          </a:prstGeom>
          <a:noFill/>
          <a:ln w="28575" algn="ctr">
            <a:solidFill>
              <a:srgbClr val="6600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197648" name="Rectangle 16">
            <a:extLst>
              <a:ext uri="{FF2B5EF4-FFF2-40B4-BE49-F238E27FC236}">
                <a16:creationId xmlns:a16="http://schemas.microsoft.com/office/drawing/2014/main" id="{68268128-A6FE-42B6-A7F0-69714E16B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636838"/>
            <a:ext cx="1152525" cy="863600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7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7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Espace réservé du pied de page 3">
            <a:extLst>
              <a:ext uri="{FF2B5EF4-FFF2-40B4-BE49-F238E27FC236}">
                <a16:creationId xmlns:a16="http://schemas.microsoft.com/office/drawing/2014/main" id="{2E08DC4E-EA99-4A41-9660-380D5851C9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5E86DBFE-45CA-4AF3-9C5D-CF519F0E2F86}" type="slidenum">
              <a:rPr lang="fr-FR" altLang="fr-FR" sz="1200" smtClean="0"/>
              <a:pPr/>
              <a:t>79</a:t>
            </a:fld>
            <a:endParaRPr lang="fr-FR" altLang="fr-FR" sz="1200" dirty="0"/>
          </a:p>
        </p:txBody>
      </p:sp>
      <p:sp>
        <p:nvSpPr>
          <p:cNvPr id="510980" name="Text Box 4">
            <a:extLst>
              <a:ext uri="{FF2B5EF4-FFF2-40B4-BE49-F238E27FC236}">
                <a16:creationId xmlns:a16="http://schemas.microsoft.com/office/drawing/2014/main" id="{6642273B-9AA9-4F28-A9D2-B9E9CFB47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74788"/>
            <a:ext cx="864235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La politique de sécurité d'Android est modélisée selon le principe de la </a:t>
            </a:r>
            <a:r>
              <a:rPr lang="fr-FR" altLang="fr-FR" b="1" dirty="0" err="1">
                <a:highlight>
                  <a:srgbClr val="FFFF00"/>
                </a:highlight>
              </a:rPr>
              <a:t>sandbox</a:t>
            </a:r>
            <a:r>
              <a:rPr lang="fr-FR" altLang="fr-FR" dirty="0"/>
              <a:t> bien connue en Java : les applications sont presque totalement séparées les unes des autres, garantissant ainsi qu'une application ne peut mettre en péril l'ensemble du système.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"</a:t>
            </a:r>
            <a:r>
              <a:rPr lang="fr-FR" altLang="fr-FR" b="1" i="1" dirty="0">
                <a:solidFill>
                  <a:srgbClr val="FF0000"/>
                </a:solidFill>
              </a:rPr>
              <a:t>Presque totalement</a:t>
            </a:r>
            <a:r>
              <a:rPr lang="fr-FR" altLang="fr-FR" dirty="0"/>
              <a:t>" : parce qu'il faut tout de même bien de temps en temps qu'un </a:t>
            </a:r>
            <a:r>
              <a:rPr lang="fr-FR" altLang="fr-FR" dirty="0">
                <a:highlight>
                  <a:srgbClr val="FFFF00"/>
                </a:highlight>
              </a:rPr>
              <a:t>composant applicatif communique avec un autre </a:t>
            </a:r>
            <a:r>
              <a:rPr lang="fr-FR" altLang="fr-FR" dirty="0"/>
              <a:t>: c'est là qu'interviennent les </a:t>
            </a:r>
            <a:r>
              <a:rPr lang="fr-FR" altLang="fr-FR" b="1" dirty="0" err="1">
                <a:highlight>
                  <a:srgbClr val="FFFF00"/>
                </a:highlight>
              </a:rPr>
              <a:t>intent</a:t>
            </a:r>
            <a:r>
              <a:rPr lang="fr-FR" altLang="fr-FR" dirty="0" err="1">
                <a:highlight>
                  <a:srgbClr val="FFFF00"/>
                </a:highlight>
              </a:rPr>
              <a:t>s</a:t>
            </a:r>
            <a:r>
              <a:rPr lang="fr-FR" altLang="fr-FR" dirty="0"/>
              <a:t>. </a:t>
            </a:r>
          </a:p>
        </p:txBody>
      </p:sp>
      <p:sp>
        <p:nvSpPr>
          <p:cNvPr id="510981" name="Text Box 5">
            <a:extLst>
              <a:ext uri="{FF2B5EF4-FFF2-40B4-BE49-F238E27FC236}">
                <a16:creationId xmlns:a16="http://schemas.microsoft.com/office/drawing/2014/main" id="{98711E95-5C98-4CB4-90BD-342297EE2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230688"/>
            <a:ext cx="7993062" cy="1015663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 </a:t>
            </a:r>
            <a:r>
              <a:rPr lang="fr-FR" altLang="fr-FR" b="1" dirty="0" err="1"/>
              <a:t>intent</a:t>
            </a:r>
            <a:r>
              <a:rPr lang="fr-FR" altLang="fr-FR" dirty="0"/>
              <a:t> ("</a:t>
            </a:r>
            <a:r>
              <a:rPr lang="fr-FR" altLang="fr-FR" b="1" dirty="0"/>
              <a:t>intention</a:t>
            </a:r>
            <a:r>
              <a:rPr lang="fr-FR" altLang="fr-FR" dirty="0"/>
              <a:t>") est un message asynchrone spécifiant une action et contenant l'URI (Uniform Ressource Identifier) du composant à manipuler ou de l'action à initier.</a:t>
            </a:r>
          </a:p>
        </p:txBody>
      </p:sp>
      <p:sp>
        <p:nvSpPr>
          <p:cNvPr id="87045" name="Text Box 6">
            <a:extLst>
              <a:ext uri="{FF2B5EF4-FFF2-40B4-BE49-F238E27FC236}">
                <a16:creationId xmlns:a16="http://schemas.microsoft.com/office/drawing/2014/main" id="{14BE7E52-3FED-4120-949F-AF79EDD68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7438"/>
            <a:ext cx="7921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 dirty="0">
                <a:solidFill>
                  <a:srgbClr val="6600CC"/>
                </a:solidFill>
              </a:rPr>
              <a:t>2. Un message</a:t>
            </a:r>
            <a:r>
              <a:rPr lang="fr-FR" altLang="fr-FR" b="1" u="sng" dirty="0">
                <a:solidFill>
                  <a:srgbClr val="6600CC"/>
                </a:solidFill>
                <a:highlight>
                  <a:srgbClr val="FFFF00"/>
                </a:highlight>
              </a:rPr>
              <a:t> asynchrone </a:t>
            </a:r>
          </a:p>
        </p:txBody>
      </p:sp>
      <p:sp>
        <p:nvSpPr>
          <p:cNvPr id="87046" name="Text Box 7">
            <a:extLst>
              <a:ext uri="{FF2B5EF4-FFF2-40B4-BE49-F238E27FC236}">
                <a16:creationId xmlns:a16="http://schemas.microsoft.com/office/drawing/2014/main" id="{E09F3214-FE89-4FF3-9589-44D9DD570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(2/19)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10984" name="Text Box 8">
            <a:extLst>
              <a:ext uri="{FF2B5EF4-FFF2-40B4-BE49-F238E27FC236}">
                <a16:creationId xmlns:a16="http://schemas.microsoft.com/office/drawing/2014/main" id="{058486FE-FDC2-4F0A-9528-EB879E703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5302250"/>
            <a:ext cx="8820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On peut donc encore voir un </a:t>
            </a:r>
            <a:r>
              <a:rPr lang="fr-FR" altLang="fr-FR" dirty="0" err="1"/>
              <a:t>intent</a:t>
            </a:r>
            <a:r>
              <a:rPr lang="fr-FR" altLang="fr-FR" dirty="0"/>
              <a:t> comme </a:t>
            </a:r>
            <a:r>
              <a:rPr lang="fr-FR" altLang="fr-FR" b="1" u="sng" dirty="0"/>
              <a:t>un ensemble de données qui peut être passé à un autre composant applicatif</a:t>
            </a:r>
            <a:r>
              <a:rPr lang="fr-FR" altLang="fr-FR" u="sng" dirty="0"/>
              <a:t> </a:t>
            </a:r>
            <a:r>
              <a:rPr lang="fr-FR" altLang="fr-FR" dirty="0"/>
              <a:t>(de la même application ou non) que l'on fera démarrer.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09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0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1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81" grpId="0" animBg="1"/>
      <p:bldP spid="5109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Espace réservé du pied de page 3">
            <a:extLst>
              <a:ext uri="{FF2B5EF4-FFF2-40B4-BE49-F238E27FC236}">
                <a16:creationId xmlns:a16="http://schemas.microsoft.com/office/drawing/2014/main" id="{F5D5EA4E-8400-4671-B8FC-E4A9E534C8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CCF374E-7EB7-4F28-BC89-4D62AA9E3FF4}" type="slidenum">
              <a:rPr lang="fr-FR" altLang="fr-FR" sz="1200" smtClean="0"/>
              <a:pPr/>
              <a:t>8</a:t>
            </a:fld>
            <a:endParaRPr lang="fr-FR" altLang="fr-FR" sz="1200" dirty="0"/>
          </a:p>
        </p:txBody>
      </p:sp>
      <p:sp>
        <p:nvSpPr>
          <p:cNvPr id="390146" name="Text Box 2">
            <a:extLst>
              <a:ext uri="{FF2B5EF4-FFF2-40B4-BE49-F238E27FC236}">
                <a16:creationId xmlns:a16="http://schemas.microsoft.com/office/drawing/2014/main" id="{8089721A-39BF-4281-BB51-96E9CE9CD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052513"/>
            <a:ext cx="914400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Chaque type de vue possède des attributs spécifiques, et d'autres communs à tous les widgets (mais aussi aux layouts).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Parmi les propriétés communes, </a:t>
            </a:r>
            <a:r>
              <a:rPr lang="fr-FR" altLang="fr-FR" b="1"/>
              <a:t>layout_width</a:t>
            </a:r>
            <a:r>
              <a:rPr lang="fr-FR" altLang="fr-FR"/>
              <a:t> et </a:t>
            </a:r>
            <a:r>
              <a:rPr lang="fr-FR" altLang="fr-FR" b="1"/>
              <a:t>layout_height</a:t>
            </a:r>
            <a:r>
              <a:rPr lang="fr-FR" altLang="fr-FR"/>
              <a:t> sont obligatoires et existent pour toutes les vues. Ces deux propriétés peuvent prendre trois types de valeur : </a:t>
            </a:r>
            <a:br>
              <a:rPr lang="fr-FR" altLang="fr-FR"/>
            </a:br>
            <a:r>
              <a:rPr lang="fr-FR" altLang="fr-FR">
                <a:cs typeface="Times New Roman" panose="02020603050405020304" pitchFamily="18" charset="0"/>
              </a:rPr>
              <a:t>♦ </a:t>
            </a:r>
            <a:r>
              <a:rPr lang="fr-FR" altLang="fr-FR"/>
              <a:t>taille fixe (50px), </a:t>
            </a:r>
            <a:br>
              <a:rPr lang="fr-FR" altLang="fr-FR"/>
            </a:br>
            <a:r>
              <a:rPr lang="fr-FR" altLang="fr-FR"/>
              <a:t>♦ </a:t>
            </a:r>
            <a:r>
              <a:rPr lang="fr-FR" altLang="fr-FR" b="1">
                <a:solidFill>
                  <a:srgbClr val="0000FF"/>
                </a:solidFill>
              </a:rPr>
              <a:t>fill_parent</a:t>
            </a:r>
            <a:r>
              <a:rPr lang="fr-FR" altLang="fr-FR"/>
              <a:t> (le composant prend automatiquement la même taille que son conteneur parent après le placement des autres widgets) et </a:t>
            </a:r>
            <a:br>
              <a:rPr lang="fr-FR" altLang="fr-FR"/>
            </a:br>
            <a:r>
              <a:rPr lang="fr-FR" altLang="fr-FR"/>
              <a:t>♦ </a:t>
            </a:r>
            <a:r>
              <a:rPr lang="fr-FR" altLang="fr-FR" b="1">
                <a:solidFill>
                  <a:srgbClr val="0000FF"/>
                </a:solidFill>
              </a:rPr>
              <a:t>wrap_content</a:t>
            </a:r>
            <a:r>
              <a:rPr lang="fr-FR" altLang="fr-FR"/>
              <a:t> (le composant prend la taille de son contenu et la vue ne prend que la place qui lui est juste nécessaire). </a:t>
            </a:r>
            <a:br>
              <a:rPr lang="fr-FR" altLang="fr-FR"/>
            </a:br>
            <a:r>
              <a:rPr lang="fr-FR" altLang="fr-FR" sz="1800"/>
              <a:t>A noter que fill_parent est à présent remplacé dans les versions récentes par</a:t>
            </a:r>
            <a:r>
              <a:rPr lang="fr-FR" altLang="fr-FR"/>
              <a:t> </a:t>
            </a:r>
            <a:r>
              <a:rPr lang="fr-FR" altLang="fr-FR" b="1">
                <a:solidFill>
                  <a:schemeClr val="accent2"/>
                </a:solidFill>
              </a:rPr>
              <a:t>match_parent</a:t>
            </a:r>
            <a:r>
              <a:rPr lang="fr-FR" altLang="fr-FR"/>
              <a:t>.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/>
          </a:p>
        </p:txBody>
      </p:sp>
      <p:sp>
        <p:nvSpPr>
          <p:cNvPr id="14340" name="Text Box 7">
            <a:extLst>
              <a:ext uri="{FF2B5EF4-FFF2-40B4-BE49-F238E27FC236}">
                <a16:creationId xmlns:a16="http://schemas.microsoft.com/office/drawing/2014/main" id="{CE4898CF-5076-4FC5-8671-F1085A202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(5/20)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390152" name="Line 8">
            <a:extLst>
              <a:ext uri="{FF2B5EF4-FFF2-40B4-BE49-F238E27FC236}">
                <a16:creationId xmlns:a16="http://schemas.microsoft.com/office/drawing/2014/main" id="{2AE1023E-8EA1-4CDE-892D-06FD34E9B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2997200"/>
            <a:ext cx="6335712" cy="1008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390153" name="Text Box 9">
            <a:extLst>
              <a:ext uri="{FF2B5EF4-FFF2-40B4-BE49-F238E27FC236}">
                <a16:creationId xmlns:a16="http://schemas.microsoft.com/office/drawing/2014/main" id="{502E3139-EC21-4414-B129-D6BA0583A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256088"/>
            <a:ext cx="9144000" cy="396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La classe de base </a:t>
            </a:r>
            <a:r>
              <a:rPr lang="fr-FR" altLang="fr-FR" dirty="0" err="1"/>
              <a:t>View</a:t>
            </a:r>
            <a:r>
              <a:rPr lang="fr-FR" altLang="fr-FR" dirty="0"/>
              <a:t> comporte à elle seule </a:t>
            </a:r>
            <a:r>
              <a:rPr lang="fr-FR" altLang="fr-FR" b="1" dirty="0">
                <a:highlight>
                  <a:srgbClr val="FFFF00"/>
                </a:highlight>
              </a:rPr>
              <a:t>une armée d'attributs possibles</a:t>
            </a:r>
            <a:r>
              <a:rPr lang="fr-FR" altLang="fr-FR" dirty="0"/>
              <a:t>. Citons :</a:t>
            </a:r>
          </a:p>
        </p:txBody>
      </p:sp>
      <p:sp>
        <p:nvSpPr>
          <p:cNvPr id="390154" name="Text Box 10">
            <a:extLst>
              <a:ext uri="{FF2B5EF4-FFF2-40B4-BE49-F238E27FC236}">
                <a16:creationId xmlns:a16="http://schemas.microsoft.com/office/drawing/2014/main" id="{1DD7DD60-C4AB-42EA-B3FE-36EBC5B62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603750"/>
            <a:ext cx="8642350" cy="1920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dirty="0"/>
              <a:t> </a:t>
            </a:r>
            <a:r>
              <a:rPr lang="fr-FR" altLang="fr-FR" b="1" dirty="0" err="1"/>
              <a:t>android:clickable</a:t>
            </a:r>
            <a:r>
              <a:rPr lang="fr-FR" altLang="fr-FR" dirty="0"/>
              <a:t> || </a:t>
            </a:r>
            <a:r>
              <a:rPr lang="fr-FR" altLang="fr-FR" dirty="0" err="1"/>
              <a:t>setClickable</a:t>
            </a:r>
            <a:r>
              <a:rPr lang="fr-FR" altLang="fr-FR" dirty="0"/>
              <a:t>(</a:t>
            </a:r>
            <a:r>
              <a:rPr lang="fr-FR" altLang="fr-FR" dirty="0" err="1"/>
              <a:t>boolean</a:t>
            </a:r>
            <a:r>
              <a:rPr lang="fr-FR" altLang="fr-FR" dirty="0"/>
              <a:t>) : l'élément est réactif à un clic de souris;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dirty="0"/>
              <a:t> </a:t>
            </a:r>
            <a:r>
              <a:rPr lang="fr-FR" altLang="fr-FR" b="1" dirty="0" err="1"/>
              <a:t>android:minHeight</a:t>
            </a:r>
            <a:r>
              <a:rPr lang="fr-FR" altLang="fr-FR" dirty="0"/>
              <a:t> / </a:t>
            </a:r>
            <a:r>
              <a:rPr lang="fr-FR" altLang="fr-FR" b="1" dirty="0" err="1"/>
              <a:t>android:minWidth</a:t>
            </a:r>
            <a:r>
              <a:rPr lang="fr-FR" altLang="fr-FR" dirty="0"/>
              <a:t>: hauteur/largeur minimale du composant;</a:t>
            </a:r>
          </a:p>
          <a:p>
            <a:pPr eaLnBrk="1" hangingPunct="1">
              <a:spcBef>
                <a:spcPct val="0"/>
              </a:spcBef>
              <a:buFont typeface="Symbol" panose="05050102010706020507" pitchFamily="18" charset="2"/>
              <a:buChar char="¨"/>
              <a:defRPr/>
            </a:pPr>
            <a:r>
              <a:rPr lang="fr-FR" altLang="fr-FR" b="1" dirty="0"/>
              <a:t> </a:t>
            </a:r>
            <a:r>
              <a:rPr lang="fr-FR" altLang="fr-FR" b="1" dirty="0" err="1">
                <a:highlight>
                  <a:srgbClr val="FFFF00"/>
                </a:highlight>
              </a:rPr>
              <a:t>android:onClic</a:t>
            </a:r>
            <a:r>
              <a:rPr lang="fr-FR" altLang="fr-FR" dirty="0">
                <a:highlight>
                  <a:srgbClr val="FFFF00"/>
                </a:highlight>
              </a:rPr>
              <a:t> : spécification de la méthode à appeler automatiquement lors d'un clic de la souris sur le composant</a:t>
            </a:r>
            <a:r>
              <a:rPr lang="fr-FR" altLang="fr-FR" dirty="0"/>
              <a:t>.</a:t>
            </a:r>
          </a:p>
        </p:txBody>
      </p:sp>
      <p:sp>
        <p:nvSpPr>
          <p:cNvPr id="390155" name="Text Box 11">
            <a:extLst>
              <a:ext uri="{FF2B5EF4-FFF2-40B4-BE49-F238E27FC236}">
                <a16:creationId xmlns:a16="http://schemas.microsoft.com/office/drawing/2014/main" id="{6AF87706-8166-4CF0-8CFF-9E0F18015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453188"/>
            <a:ext cx="6408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i="1"/>
              <a:t>Mais nous allons y revenir …</a:t>
            </a:r>
            <a:endParaRPr lang="fr-FR" altLang="fr-FR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0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53" grpId="0"/>
      <p:bldP spid="3901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ce réservé du pied de page 3">
            <a:extLst>
              <a:ext uri="{FF2B5EF4-FFF2-40B4-BE49-F238E27FC236}">
                <a16:creationId xmlns:a16="http://schemas.microsoft.com/office/drawing/2014/main" id="{8DA94455-03EA-446E-9FAB-9362E5DCC2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A052BD9-1465-4E01-AE6D-4A7E21451A70}" type="slidenum">
              <a:rPr lang="fr-FR" altLang="fr-FR" sz="1200" smtClean="0"/>
              <a:pPr/>
              <a:t>80</a:t>
            </a:fld>
            <a:endParaRPr lang="fr-FR" altLang="fr-FR" sz="1200" dirty="0"/>
          </a:p>
        </p:txBody>
      </p:sp>
      <p:sp>
        <p:nvSpPr>
          <p:cNvPr id="198661" name="Text Box 5">
            <a:extLst>
              <a:ext uri="{FF2B5EF4-FFF2-40B4-BE49-F238E27FC236}">
                <a16:creationId xmlns:a16="http://schemas.microsoft.com/office/drawing/2014/main" id="{280D93B4-FCBE-4B96-A013-140A47B8E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14425"/>
            <a:ext cx="8353425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Un tel "message" peut être envoyé de </a:t>
            </a:r>
            <a:r>
              <a:rPr lang="fr-FR" altLang="fr-FR" dirty="0">
                <a:highlight>
                  <a:srgbClr val="FFFF00"/>
                </a:highlight>
              </a:rPr>
              <a:t>deux façons </a:t>
            </a:r>
            <a:r>
              <a:rPr lang="fr-FR" altLang="fr-FR" dirty="0"/>
              <a:t>: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dirty="0"/>
              <a:t> soit en ciblant un composant précis d’une application (on parle alors de </a:t>
            </a:r>
            <a:r>
              <a:rPr lang="fr-FR" altLang="fr-FR" dirty="0">
                <a:highlight>
                  <a:srgbClr val="FFFF00"/>
                </a:highlight>
              </a:rPr>
              <a:t>mode</a:t>
            </a:r>
            <a:r>
              <a:rPr lang="fr-FR" altLang="fr-FR" dirty="0"/>
              <a:t> </a:t>
            </a:r>
            <a:r>
              <a:rPr lang="fr-FR" altLang="fr-FR" b="1" i="1" dirty="0">
                <a:highlight>
                  <a:srgbClr val="FFFF00"/>
                </a:highlight>
              </a:rPr>
              <a:t>explicite</a:t>
            </a:r>
            <a:r>
              <a:rPr lang="fr-FR" altLang="fr-FR" dirty="0">
                <a:highlight>
                  <a:srgbClr val="FFFF00"/>
                </a:highlight>
              </a:rPr>
              <a:t>)</a:t>
            </a:r>
            <a:r>
              <a:rPr lang="fr-FR" altLang="fr-FR" dirty="0"/>
              <a:t>, </a:t>
            </a:r>
          </a:p>
          <a:p>
            <a:pPr eaLnBrk="1" hangingPunct="1">
              <a:buFont typeface="Symbol" panose="05050102010706020507" pitchFamily="18" charset="2"/>
              <a:buChar char="¨"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fr-FR" altLang="fr-FR" dirty="0"/>
              <a:t> soit en laissant le système déléguer le traitement (ou non) de cette demande au composant le plus approprié (on parle alors de </a:t>
            </a:r>
            <a:r>
              <a:rPr lang="fr-FR" altLang="fr-FR" dirty="0">
                <a:highlight>
                  <a:srgbClr val="FFFF00"/>
                </a:highlight>
              </a:rPr>
              <a:t>mode </a:t>
            </a:r>
            <a:r>
              <a:rPr lang="fr-FR" altLang="fr-FR" b="1" i="1" dirty="0">
                <a:highlight>
                  <a:srgbClr val="FFFF00"/>
                </a:highlight>
              </a:rPr>
              <a:t>implicite</a:t>
            </a:r>
            <a:r>
              <a:rPr lang="fr-FR" altLang="fr-FR" dirty="0"/>
              <a:t>) : </a:t>
            </a:r>
            <a:r>
              <a:rPr lang="fr-BE" altLang="fr-FR" dirty="0"/>
              <a:t>c'est l'objet associé de par sa nature à l'action qui recevra le message.</a:t>
            </a:r>
            <a:r>
              <a:rPr lang="fr-FR" altLang="fr-FR" dirty="0"/>
              <a:t>  </a:t>
            </a:r>
          </a:p>
        </p:txBody>
      </p:sp>
      <p:sp>
        <p:nvSpPr>
          <p:cNvPr id="198662" name="Text Box 6">
            <a:extLst>
              <a:ext uri="{FF2B5EF4-FFF2-40B4-BE49-F238E27FC236}">
                <a16:creationId xmlns:a16="http://schemas.microsoft.com/office/drawing/2014/main" id="{CE0585F7-E8FB-4F09-BDDD-8278962A8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3860800"/>
            <a:ext cx="3817937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Un système de filtres permet à chaque application de filtrer et de gérer uniquement les </a:t>
            </a:r>
            <a:r>
              <a:rPr lang="fr-FR" altLang="fr-FR" b="1" dirty="0" err="1"/>
              <a:t>Intents</a:t>
            </a:r>
            <a:r>
              <a:rPr lang="fr-FR" altLang="fr-FR" b="1" dirty="0"/>
              <a:t> </a:t>
            </a:r>
            <a:r>
              <a:rPr lang="fr-FR" altLang="fr-FR" dirty="0"/>
              <a:t>qui sont pertinents pour celle-ci.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b="1" i="1" dirty="0"/>
              <a:t>Une application peut ainsi être dans un </a:t>
            </a:r>
            <a:r>
              <a:rPr lang="fr-FR" altLang="fr-FR" b="1" i="1" dirty="0">
                <a:highlight>
                  <a:srgbClr val="FFFF00"/>
                </a:highlight>
              </a:rPr>
              <a:t>état d’inactivité tout en restant à l’écoute des </a:t>
            </a:r>
            <a:r>
              <a:rPr lang="fr-FR" altLang="fr-FR" b="1" i="1" dirty="0" err="1">
                <a:highlight>
                  <a:srgbClr val="FFFF00"/>
                </a:highlight>
              </a:rPr>
              <a:t>intents</a:t>
            </a:r>
            <a:r>
              <a:rPr lang="fr-FR" altLang="fr-FR" b="1" i="1" dirty="0">
                <a:highlight>
                  <a:srgbClr val="FFFF00"/>
                </a:highlight>
              </a:rPr>
              <a:t> </a:t>
            </a:r>
            <a:r>
              <a:rPr lang="fr-FR" altLang="fr-FR" b="1" i="1" dirty="0"/>
              <a:t>circulant dans le système</a:t>
            </a:r>
            <a:r>
              <a:rPr lang="fr-FR" altLang="fr-FR" dirty="0"/>
              <a:t>. </a:t>
            </a:r>
          </a:p>
        </p:txBody>
      </p:sp>
      <p:pic>
        <p:nvPicPr>
          <p:cNvPr id="198666" name="Picture 10" descr="Android Intent Playground">
            <a:extLst>
              <a:ext uri="{FF2B5EF4-FFF2-40B4-BE49-F238E27FC236}">
                <a16:creationId xmlns:a16="http://schemas.microsoft.com/office/drawing/2014/main" id="{B8799BC4-6AEC-4AB7-8B6C-61571015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73463"/>
            <a:ext cx="4572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Text Box 11">
            <a:extLst>
              <a:ext uri="{FF2B5EF4-FFF2-40B4-BE49-F238E27FC236}">
                <a16:creationId xmlns:a16="http://schemas.microsoft.com/office/drawing/2014/main" id="{F73DC617-3375-45F6-9F55-1EA2882D2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(3/19)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395914-2B35-4362-9BDD-0187A58F77B0}"/>
              </a:ext>
            </a:extLst>
          </p:cNvPr>
          <p:cNvSpPr txBox="1"/>
          <p:nvPr/>
        </p:nvSpPr>
        <p:spPr>
          <a:xfrm>
            <a:off x="4631559" y="-5179"/>
            <a:ext cx="4512441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600" dirty="0"/>
              <a:t>Si on reçoit une URL </a:t>
            </a:r>
            <a:r>
              <a:rPr lang="fr-FR" sz="1600" dirty="0" err="1"/>
              <a:t>Webkit</a:t>
            </a:r>
            <a:r>
              <a:rPr lang="fr-FR" sz="1600" dirty="0"/>
              <a:t> =&gt; on lance le browser</a:t>
            </a:r>
          </a:p>
          <a:p>
            <a:r>
              <a:rPr lang="fr-FR" sz="1600" dirty="0"/>
              <a:t>Si on reçoit un DIAL (n° tel) l’</a:t>
            </a:r>
            <a:r>
              <a:rPr lang="fr-FR" sz="1600" dirty="0" err="1"/>
              <a:t>activity</a:t>
            </a:r>
            <a:r>
              <a:rPr lang="fr-FR" sz="1600" dirty="0"/>
              <a:t>-manager analyse et lance la numérotation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5121F59-ECB2-454F-8263-C2822B230444}"/>
              </a:ext>
            </a:extLst>
          </p:cNvPr>
          <p:cNvCxnSpPr/>
          <p:nvPr/>
        </p:nvCxnSpPr>
        <p:spPr bwMode="auto">
          <a:xfrm flipH="1" flipV="1">
            <a:off x="7308304" y="852488"/>
            <a:ext cx="646658" cy="219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8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8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86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500"/>
                                        <p:tgtEl>
                                          <p:spTgt spid="1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Espace réservé du pied de page 3">
            <a:extLst>
              <a:ext uri="{FF2B5EF4-FFF2-40B4-BE49-F238E27FC236}">
                <a16:creationId xmlns:a16="http://schemas.microsoft.com/office/drawing/2014/main" id="{5F5584E3-EDB4-4795-B6A9-55F5A56B63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BA3918D-B959-45D0-BB39-F4B981651E3B}" type="slidenum">
              <a:rPr lang="fr-FR" altLang="fr-FR" sz="1200" smtClean="0"/>
              <a:pPr/>
              <a:t>81</a:t>
            </a:fld>
            <a:endParaRPr lang="fr-FR" altLang="fr-FR" sz="1200" dirty="0"/>
          </a:p>
        </p:txBody>
      </p:sp>
      <p:sp>
        <p:nvSpPr>
          <p:cNvPr id="89091" name="Text Box 10">
            <a:extLst>
              <a:ext uri="{FF2B5EF4-FFF2-40B4-BE49-F238E27FC236}">
                <a16:creationId xmlns:a16="http://schemas.microsoft.com/office/drawing/2014/main" id="{B2B310C5-5FBA-48B1-874B-E2FD0F96A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052513"/>
            <a:ext cx="7921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 dirty="0">
                <a:solidFill>
                  <a:srgbClr val="6600CC"/>
                </a:solidFill>
              </a:rPr>
              <a:t>2. Démarrage </a:t>
            </a:r>
            <a:r>
              <a:rPr lang="fr-FR" altLang="fr-FR" b="1" u="sng" dirty="0">
                <a:solidFill>
                  <a:srgbClr val="6600CC"/>
                </a:solidFill>
                <a:highlight>
                  <a:srgbClr val="FFFF00"/>
                </a:highlight>
              </a:rPr>
              <a:t>explicite</a:t>
            </a:r>
          </a:p>
        </p:txBody>
      </p:sp>
      <p:sp>
        <p:nvSpPr>
          <p:cNvPr id="199691" name="Text Box 11">
            <a:extLst>
              <a:ext uri="{FF2B5EF4-FFF2-40B4-BE49-F238E27FC236}">
                <a16:creationId xmlns:a16="http://schemas.microsoft.com/office/drawing/2014/main" id="{5D4A2420-F8FE-4CBA-9336-B027819B4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14463"/>
            <a:ext cx="86423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Du point de vue programmation, un intent est une Instance de la classe </a:t>
            </a:r>
            <a:r>
              <a:rPr lang="fr-FR" altLang="fr-FR" b="1"/>
              <a:t>Intent</a:t>
            </a:r>
            <a:r>
              <a:rPr lang="fr-FR" altLang="fr-FR"/>
              <a:t> (package </a:t>
            </a:r>
            <a:r>
              <a:rPr lang="fr-BE" altLang="fr-FR"/>
              <a:t>android.content). Parmi les divers constructeurs possibles, celui qui permet d'envoyer un intent à un composant précis est :</a:t>
            </a:r>
            <a:r>
              <a:rPr lang="fr-FR" altLang="fr-FR"/>
              <a:t> </a:t>
            </a:r>
          </a:p>
        </p:txBody>
      </p:sp>
      <p:sp>
        <p:nvSpPr>
          <p:cNvPr id="199692" name="Text Box 12">
            <a:extLst>
              <a:ext uri="{FF2B5EF4-FFF2-40B4-BE49-F238E27FC236}">
                <a16:creationId xmlns:a16="http://schemas.microsoft.com/office/drawing/2014/main" id="{2B0D044D-9294-4A00-BEB4-5249AACCE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420938"/>
            <a:ext cx="604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public </a:t>
            </a:r>
            <a:r>
              <a:rPr lang="fr-FR" altLang="fr-FR" b="1">
                <a:solidFill>
                  <a:schemeClr val="accent2"/>
                </a:solidFill>
              </a:rPr>
              <a:t>Intent</a:t>
            </a:r>
            <a:r>
              <a:rPr lang="fr-FR" altLang="fr-FR"/>
              <a:t> (Context packageContext, </a:t>
            </a:r>
            <a:r>
              <a:rPr lang="fr-FR" altLang="fr-FR" b="1">
                <a:solidFill>
                  <a:srgbClr val="FF0000"/>
                </a:solidFill>
              </a:rPr>
              <a:t>Class&lt;?&gt;</a:t>
            </a:r>
            <a:r>
              <a:rPr lang="fr-FR" altLang="fr-FR"/>
              <a:t> cls)</a:t>
            </a:r>
          </a:p>
        </p:txBody>
      </p:sp>
      <p:sp>
        <p:nvSpPr>
          <p:cNvPr id="199693" name="Text Box 13">
            <a:extLst>
              <a:ext uri="{FF2B5EF4-FFF2-40B4-BE49-F238E27FC236}">
                <a16:creationId xmlns:a16="http://schemas.microsoft.com/office/drawing/2014/main" id="{C378493D-00A0-417E-84B4-FF238BD90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997200"/>
            <a:ext cx="84963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 dirty="0"/>
              <a:t> </a:t>
            </a:r>
            <a:r>
              <a:rPr lang="fr-FR" altLang="fr-FR" b="1" dirty="0" err="1">
                <a:solidFill>
                  <a:srgbClr val="0000FF"/>
                </a:solidFill>
              </a:rPr>
              <a:t>Context</a:t>
            </a:r>
            <a:r>
              <a:rPr lang="fr-FR" altLang="fr-FR" dirty="0"/>
              <a:t> est une classe abstraite dont l'implémentation est fournie par Android (typiquement désigné par le champ </a:t>
            </a:r>
            <a:r>
              <a:rPr lang="fr-FR" altLang="fr-FR" dirty="0" err="1"/>
              <a:t>this</a:t>
            </a:r>
            <a:r>
              <a:rPr lang="fr-FR" altLang="fr-FR" dirty="0"/>
              <a:t> de la classe appelante);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Char char="¨"/>
            </a:pPr>
            <a:r>
              <a:rPr lang="fr-FR" altLang="fr-FR" dirty="0"/>
              <a:t> </a:t>
            </a:r>
            <a:r>
              <a:rPr lang="fr-FR" altLang="fr-FR" b="1" dirty="0">
                <a:solidFill>
                  <a:srgbClr val="0000FF"/>
                </a:solidFill>
              </a:rPr>
              <a:t>Class</a:t>
            </a:r>
            <a:r>
              <a:rPr lang="fr-FR" altLang="fr-FR" dirty="0"/>
              <a:t> est évidemment </a:t>
            </a:r>
            <a:r>
              <a:rPr lang="fr-FR" altLang="fr-FR" b="1" u="sng" dirty="0">
                <a:highlight>
                  <a:srgbClr val="FFFF00"/>
                </a:highlight>
              </a:rPr>
              <a:t>l'activité que l'on veut faire démarrer au sein de la même application</a:t>
            </a:r>
            <a:r>
              <a:rPr lang="fr-FR" altLang="fr-FR" dirty="0">
                <a:highlight>
                  <a:srgbClr val="FFFF00"/>
                </a:highlight>
              </a:rPr>
              <a:t>. </a:t>
            </a:r>
          </a:p>
        </p:txBody>
      </p:sp>
      <p:sp>
        <p:nvSpPr>
          <p:cNvPr id="199694" name="Text Box 14">
            <a:extLst>
              <a:ext uri="{FF2B5EF4-FFF2-40B4-BE49-F238E27FC236}">
                <a16:creationId xmlns:a16="http://schemas.microsoft.com/office/drawing/2014/main" id="{79916093-0170-4F66-9473-3E8CA7657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508500"/>
            <a:ext cx="86423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Donc, si une application est composée de plusieurs écrans qui s’enchaînent les uns à la suite des autres en fonction des actions de l’utilisateur,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le passage de l'un à l'autre se fera par Intent</a:t>
            </a:r>
            <a:r>
              <a:rPr lang="fr-BE" altLang="fr-FR" dirty="0"/>
              <a:t> : </a:t>
            </a:r>
            <a:r>
              <a:rPr lang="fr-BE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startActivity</a:t>
            </a:r>
            <a:r>
              <a:rPr lang="fr-BE" altLang="fr-FR" dirty="0"/>
              <a:t> (</a:t>
            </a:r>
            <a:r>
              <a:rPr lang="fr-BE" altLang="fr-FR" b="1" dirty="0">
                <a:solidFill>
                  <a:schemeClr val="accent2"/>
                </a:solidFill>
              </a:rPr>
              <a:t>Intent</a:t>
            </a:r>
            <a:r>
              <a:rPr lang="fr-BE" altLang="fr-FR" dirty="0"/>
              <a:t> </a:t>
            </a:r>
            <a:r>
              <a:rPr lang="fr-BE" altLang="fr-FR" dirty="0" err="1"/>
              <a:t>intent</a:t>
            </a:r>
            <a:r>
              <a:rPr lang="fr-BE" altLang="fr-FR" dirty="0"/>
              <a:t>)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chaque écran est représenté par une activité, définissant son interface utilisateur et sa logique, </a:t>
            </a:r>
            <a:r>
              <a:rPr lang="fr-BE" altLang="fr-FR" dirty="0">
                <a:sym typeface="Wingdings" panose="05000000000000000000" pitchFamily="2" charset="2"/>
              </a:rPr>
              <a:t>et donc c</a:t>
            </a:r>
            <a:r>
              <a:rPr lang="fr-BE" altLang="fr-FR" dirty="0"/>
              <a:t>haque activité de l’application nécessitera l’emploi d’un Intent pour être démarrée. </a:t>
            </a:r>
            <a:endParaRPr lang="fr-FR" altLang="fr-FR" dirty="0"/>
          </a:p>
        </p:txBody>
      </p:sp>
      <p:sp>
        <p:nvSpPr>
          <p:cNvPr id="199696" name="Text Box 16">
            <a:extLst>
              <a:ext uri="{FF2B5EF4-FFF2-40B4-BE49-F238E27FC236}">
                <a16:creationId xmlns:a16="http://schemas.microsoft.com/office/drawing/2014/main" id="{BCAB2E7E-35A8-48FF-8EDA-9C8E91C86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205038"/>
            <a:ext cx="2519363" cy="376237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800"/>
              <a:t>donc "n'importe quoi" ;-)</a:t>
            </a:r>
            <a:endParaRPr lang="fr-FR" altLang="fr-FR" sz="1800"/>
          </a:p>
        </p:txBody>
      </p:sp>
      <p:sp>
        <p:nvSpPr>
          <p:cNvPr id="199697" name="Line 17">
            <a:extLst>
              <a:ext uri="{FF2B5EF4-FFF2-40B4-BE49-F238E27FC236}">
                <a16:creationId xmlns:a16="http://schemas.microsoft.com/office/drawing/2014/main" id="{C3FF23B5-840F-456B-98E9-658120DD1A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35600" y="2276475"/>
            <a:ext cx="9366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fr-FR"/>
          </a:p>
        </p:txBody>
      </p:sp>
      <p:sp>
        <p:nvSpPr>
          <p:cNvPr id="89098" name="Text Box 18">
            <a:extLst>
              <a:ext uri="{FF2B5EF4-FFF2-40B4-BE49-F238E27FC236}">
                <a16:creationId xmlns:a16="http://schemas.microsoft.com/office/drawing/2014/main" id="{39034F67-4908-4AF2-997B-AF417AC4C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(4/19)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199699" name="Line 19">
            <a:extLst>
              <a:ext uri="{FF2B5EF4-FFF2-40B4-BE49-F238E27FC236}">
                <a16:creationId xmlns:a16="http://schemas.microsoft.com/office/drawing/2014/main" id="{BE2337D6-2D65-48D0-9B79-84512AEA5C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47813" y="2781300"/>
            <a:ext cx="5616575" cy="25923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99700" name="Line 20">
            <a:extLst>
              <a:ext uri="{FF2B5EF4-FFF2-40B4-BE49-F238E27FC236}">
                <a16:creationId xmlns:a16="http://schemas.microsoft.com/office/drawing/2014/main" id="{660C965F-AB2D-420F-99F6-B86692A492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3607" y="2832100"/>
            <a:ext cx="3815729" cy="957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9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9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9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9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96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9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96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91" grpId="0"/>
      <p:bldP spid="199692" grpId="0"/>
      <p:bldP spid="199693" grpId="0"/>
      <p:bldP spid="19969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Espace réservé du pied de page 3">
            <a:extLst>
              <a:ext uri="{FF2B5EF4-FFF2-40B4-BE49-F238E27FC236}">
                <a16:creationId xmlns:a16="http://schemas.microsoft.com/office/drawing/2014/main" id="{48782F45-95CE-4C34-8434-72EF332509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30EA58EA-494A-412A-9C14-31B87262824B}" type="slidenum">
              <a:rPr lang="fr-FR" altLang="fr-FR" sz="1200" smtClean="0"/>
              <a:pPr/>
              <a:t>82</a:t>
            </a:fld>
            <a:endParaRPr lang="fr-FR" altLang="fr-FR" sz="1200" dirty="0"/>
          </a:p>
        </p:txBody>
      </p:sp>
      <p:sp>
        <p:nvSpPr>
          <p:cNvPr id="621572" name="Text Box 4">
            <a:extLst>
              <a:ext uri="{FF2B5EF4-FFF2-40B4-BE49-F238E27FC236}">
                <a16:creationId xmlns:a16="http://schemas.microsoft.com/office/drawing/2014/main" id="{9F3140E9-05C6-43DC-B7D4-3B403D385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93838"/>
            <a:ext cx="8820150" cy="7112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Intent msgDemarrage </a:t>
            </a:r>
            <a:r>
              <a:rPr lang="fr-FR" altLang="fr-FR" b="1"/>
              <a:t>= </a:t>
            </a:r>
            <a:r>
              <a:rPr lang="fr-FR" altLang="fr-FR"/>
              <a:t>new</a:t>
            </a:r>
            <a:r>
              <a:rPr lang="fr-FR" altLang="fr-FR" b="1"/>
              <a:t> Intent(</a:t>
            </a:r>
            <a:r>
              <a:rPr lang="fr-FR" altLang="fr-FR"/>
              <a:t>ActiviteAppellante</a:t>
            </a:r>
            <a:r>
              <a:rPr lang="fr-FR" altLang="fr-FR" b="1"/>
              <a:t>.this, </a:t>
            </a:r>
            <a:r>
              <a:rPr lang="fr-FR" altLang="fr-FR"/>
              <a:t>ActiviteAppelee</a:t>
            </a:r>
            <a:r>
              <a:rPr lang="fr-FR" altLang="fr-FR" b="1"/>
              <a:t>.</a:t>
            </a:r>
            <a:r>
              <a:rPr lang="fr-FR" altLang="fr-FR"/>
              <a:t>class</a:t>
            </a:r>
            <a:r>
              <a:rPr lang="fr-FR" altLang="fr-FR" b="1"/>
              <a:t>); </a:t>
            </a:r>
            <a:br>
              <a:rPr lang="fr-FR" altLang="fr-FR" b="1"/>
            </a:br>
            <a:r>
              <a:rPr lang="fr-FR" altLang="fr-FR" b="1"/>
              <a:t>startActivity(</a:t>
            </a:r>
            <a:r>
              <a:rPr lang="fr-FR" altLang="fr-FR"/>
              <a:t>msgDemarrage</a:t>
            </a:r>
            <a:r>
              <a:rPr lang="fr-FR" altLang="fr-FR" b="1"/>
              <a:t>);</a:t>
            </a:r>
            <a:r>
              <a:rPr lang="fr-FR" altLang="fr-FR"/>
              <a:t> </a:t>
            </a:r>
          </a:p>
        </p:txBody>
      </p:sp>
      <p:sp>
        <p:nvSpPr>
          <p:cNvPr id="621573" name="Text Box 5">
            <a:extLst>
              <a:ext uri="{FF2B5EF4-FFF2-40B4-BE49-F238E27FC236}">
                <a16:creationId xmlns:a16="http://schemas.microsoft.com/office/drawing/2014/main" id="{544482DC-87F8-4C42-BB55-8930F4115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52513"/>
            <a:ext cx="5905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Donc, dans la version la plus simple :</a:t>
            </a:r>
            <a:endParaRPr lang="fr-FR" altLang="fr-FR"/>
          </a:p>
        </p:txBody>
      </p:sp>
      <p:sp>
        <p:nvSpPr>
          <p:cNvPr id="621574" name="Text Box 6">
            <a:extLst>
              <a:ext uri="{FF2B5EF4-FFF2-40B4-BE49-F238E27FC236}">
                <a16:creationId xmlns:a16="http://schemas.microsoft.com/office/drawing/2014/main" id="{79DE1FC8-A248-4AE2-8AE4-ABC72CE82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262188"/>
            <a:ext cx="89646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Un exemple classique d'utilisation de ce procédé est celui d'une application composée de plusieurs écrans qui s’enchaînent les uns à la suite des autres en fonction de l'action de l’utilisateur : </a:t>
            </a:r>
            <a:r>
              <a:rPr lang="fr-FR" altLang="fr-FR" b="1" i="1" dirty="0"/>
              <a:t>chaque écran est associé à une activité avec son interface utilisateur et sa logique tandis que le passage de l'un à l'autre se fera par Intent</a:t>
            </a:r>
            <a:r>
              <a:rPr lang="fr-FR" altLang="fr-FR" dirty="0"/>
              <a:t>.</a:t>
            </a:r>
          </a:p>
        </p:txBody>
      </p:sp>
      <p:sp>
        <p:nvSpPr>
          <p:cNvPr id="621575" name="Text Box 7">
            <a:extLst>
              <a:ext uri="{FF2B5EF4-FFF2-40B4-BE49-F238E27FC236}">
                <a16:creationId xmlns:a16="http://schemas.microsoft.com/office/drawing/2014/main" id="{70BC44BA-02E8-451E-9390-34C78EEA9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16338"/>
            <a:ext cx="88931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i="1" dirty="0"/>
              <a:t>Un Intent peut </a:t>
            </a:r>
            <a:r>
              <a:rPr lang="fr-BE" altLang="fr-FR" b="1" i="1" dirty="0">
                <a:solidFill>
                  <a:schemeClr val="accent2"/>
                </a:solidFill>
              </a:rPr>
              <a:t>contenir la référence d'un objet</a:t>
            </a:r>
            <a:r>
              <a:rPr lang="fr-BE" altLang="fr-FR" i="1" dirty="0"/>
              <a:t> à condition que celui-ci implémente l'interface </a:t>
            </a:r>
            <a:r>
              <a:rPr lang="fr-FR" altLang="fr-FR" b="1" i="1" dirty="0" err="1">
                <a:highlight>
                  <a:srgbClr val="FFFF00"/>
                </a:highlight>
              </a:rPr>
              <a:t>Parcelable</a:t>
            </a:r>
            <a:r>
              <a:rPr lang="fr-FR" altLang="fr-FR" i="1" dirty="0"/>
              <a:t> (package </a:t>
            </a:r>
            <a:r>
              <a:rPr lang="fr-FR" altLang="fr-FR" i="1" dirty="0" err="1"/>
              <a:t>android.os</a:t>
            </a:r>
            <a:r>
              <a:rPr lang="fr-FR" altLang="fr-FR" i="1" dirty="0"/>
              <a:t>).       </a:t>
            </a:r>
            <a:r>
              <a:rPr lang="fr-FR" altLang="fr-FR" sz="1600" i="1" dirty="0">
                <a:highlight>
                  <a:srgbClr val="FFFF00"/>
                </a:highlight>
              </a:rPr>
              <a:t>(</a:t>
            </a:r>
            <a:r>
              <a:rPr lang="fr-FR" altLang="fr-FR" sz="1600" i="1" dirty="0" err="1">
                <a:highlight>
                  <a:srgbClr val="FFFF00"/>
                </a:highlight>
              </a:rPr>
              <a:t>Parcelable</a:t>
            </a:r>
            <a:r>
              <a:rPr lang="fr-FR" altLang="fr-FR" sz="1600" i="1" dirty="0">
                <a:highlight>
                  <a:srgbClr val="FFFF00"/>
                </a:highlight>
              </a:rPr>
              <a:t> = mis sous forme d’un colis)</a:t>
            </a:r>
          </a:p>
        </p:txBody>
      </p:sp>
      <p:sp>
        <p:nvSpPr>
          <p:cNvPr id="90119" name="Text Box 8">
            <a:extLst>
              <a:ext uri="{FF2B5EF4-FFF2-40B4-BE49-F238E27FC236}">
                <a16:creationId xmlns:a16="http://schemas.microsoft.com/office/drawing/2014/main" id="{7E59AC99-43F2-4F54-AD6B-5E4E5960F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(5/19)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621577" name="Text Box 9">
            <a:extLst>
              <a:ext uri="{FF2B5EF4-FFF2-40B4-BE49-F238E27FC236}">
                <a16:creationId xmlns:a16="http://schemas.microsoft.com/office/drawing/2014/main" id="{A4196655-5F26-47D1-A17F-AF1A904FE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435475"/>
            <a:ext cx="8569325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On peut alors ajouter des informations à un </a:t>
            </a:r>
            <a:r>
              <a:rPr lang="fr-FR" altLang="fr-FR" b="1" dirty="0"/>
              <a:t>Intent </a:t>
            </a:r>
            <a:r>
              <a:rPr lang="fr-FR" altLang="fr-FR" dirty="0"/>
              <a:t>au moyen de la méthode polymorphe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public Intent </a:t>
            </a:r>
            <a:r>
              <a:rPr lang="en-US" altLang="fr-FR" b="1" dirty="0" err="1"/>
              <a:t>putExtra</a:t>
            </a:r>
            <a:r>
              <a:rPr lang="en-US" altLang="fr-FR" dirty="0"/>
              <a:t> (String name, int value)</a:t>
            </a:r>
            <a:br>
              <a:rPr lang="en-US" altLang="fr-FR" dirty="0"/>
            </a:br>
            <a:r>
              <a:rPr lang="en-US" altLang="fr-FR" dirty="0"/>
              <a:t>public Intent </a:t>
            </a:r>
            <a:r>
              <a:rPr lang="en-US" altLang="fr-FR" b="1" dirty="0" err="1"/>
              <a:t>putExtra</a:t>
            </a:r>
            <a:r>
              <a:rPr lang="en-US" altLang="fr-FR" dirty="0"/>
              <a:t> (String name, String value) </a:t>
            </a:r>
            <a:br>
              <a:rPr lang="en-US" altLang="fr-FR" dirty="0"/>
            </a:br>
            <a:r>
              <a:rPr lang="en-US" altLang="fr-FR" dirty="0"/>
              <a:t>…</a:t>
            </a:r>
            <a:br>
              <a:rPr lang="en-US" altLang="fr-FR" dirty="0"/>
            </a:br>
            <a:r>
              <a:rPr lang="fr-FR" altLang="fr-FR" dirty="0"/>
              <a:t>le premier paramètre étant une </a:t>
            </a:r>
            <a:r>
              <a:rPr lang="fr-FR" altLang="fr-FR" b="1" u="sng" dirty="0">
                <a:solidFill>
                  <a:srgbClr val="0000FF"/>
                </a:solidFill>
              </a:rPr>
              <a:t>clé</a:t>
            </a:r>
            <a:r>
              <a:rPr lang="fr-FR" altLang="fr-FR" dirty="0"/>
              <a:t> et le deuxième la </a:t>
            </a:r>
            <a:r>
              <a:rPr lang="fr-FR" altLang="fr-FR" b="1" u="sng" dirty="0">
                <a:solidFill>
                  <a:srgbClr val="0000FF"/>
                </a:solidFill>
              </a:rPr>
              <a:t>valeur</a:t>
            </a:r>
            <a:r>
              <a:rPr lang="fr-FR" altLang="fr-FR" dirty="0"/>
              <a:t> associée à la clé selon </a:t>
            </a:r>
            <a:r>
              <a:rPr lang="fr-FR" altLang="fr-FR" dirty="0">
                <a:highlight>
                  <a:srgbClr val="FFFF00"/>
                </a:highlight>
              </a:rPr>
              <a:t>le principe d'une </a:t>
            </a:r>
            <a:r>
              <a:rPr lang="fr-FR" altLang="fr-FR" dirty="0" err="1">
                <a:highlight>
                  <a:srgbClr val="FFFF00"/>
                </a:highlight>
              </a:rPr>
              <a:t>hashtable</a:t>
            </a:r>
            <a:r>
              <a:rPr lang="fr-FR" altLang="fr-FR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2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2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2" grpId="0" animBg="1"/>
      <p:bldP spid="621573" grpId="0"/>
      <p:bldP spid="621574" grpId="0"/>
      <p:bldP spid="62157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Espace réservé du pied de page 3">
            <a:extLst>
              <a:ext uri="{FF2B5EF4-FFF2-40B4-BE49-F238E27FC236}">
                <a16:creationId xmlns:a16="http://schemas.microsoft.com/office/drawing/2014/main" id="{F50EC7CD-F080-4F09-93F0-D382C9BA32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E91D201-F6B1-4BD4-8B01-8C4F49B07EA0}" type="slidenum">
              <a:rPr lang="fr-FR" altLang="fr-FR" sz="1200" smtClean="0"/>
              <a:pPr/>
              <a:t>83</a:t>
            </a:fld>
            <a:endParaRPr lang="fr-FR" altLang="fr-FR" sz="1200" dirty="0"/>
          </a:p>
        </p:txBody>
      </p:sp>
      <p:sp>
        <p:nvSpPr>
          <p:cNvPr id="202761" name="Text Box 9">
            <a:extLst>
              <a:ext uri="{FF2B5EF4-FFF2-40B4-BE49-F238E27FC236}">
                <a16:creationId xmlns:a16="http://schemas.microsoft.com/office/drawing/2014/main" id="{1871303E-CEE3-4312-83C8-A47C9BC5F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103813"/>
            <a:ext cx="8497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On l'a dit, l'objet Intent étant ainsi créé et configuré, une activité cible sera démarrée de manière inchangée par </a:t>
            </a:r>
            <a:r>
              <a:rPr lang="fr-BE" altLang="fr-FR" b="1">
                <a:solidFill>
                  <a:srgbClr val="6600CC"/>
                </a:solidFill>
              </a:rPr>
              <a:t>startActivity</a:t>
            </a:r>
            <a:r>
              <a:rPr lang="fr-BE" altLang="fr-FR"/>
              <a:t> (Intent intent).</a:t>
            </a:r>
            <a:endParaRPr lang="fr-FR" altLang="fr-FR"/>
          </a:p>
        </p:txBody>
      </p:sp>
      <p:sp>
        <p:nvSpPr>
          <p:cNvPr id="202768" name="Text Box 16">
            <a:extLst>
              <a:ext uri="{FF2B5EF4-FFF2-40B4-BE49-F238E27FC236}">
                <a16:creationId xmlns:a16="http://schemas.microsoft.com/office/drawing/2014/main" id="{77546A57-5C42-4D93-9725-94249613D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76700"/>
            <a:ext cx="8642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Les méthodes </a:t>
            </a:r>
            <a:r>
              <a:rPr lang="fr-BE" altLang="fr-FR" b="1"/>
              <a:t>getExtras</a:t>
            </a:r>
            <a:r>
              <a:rPr lang="fr-BE" altLang="fr-FR"/>
              <a:t>(), </a:t>
            </a:r>
            <a:r>
              <a:rPr lang="fr-BE" altLang="fr-FR" b="1"/>
              <a:t>getIntExtra</a:t>
            </a:r>
            <a:r>
              <a:rPr lang="fr-BE" altLang="fr-FR"/>
              <a:t>(String key), </a:t>
            </a:r>
            <a:r>
              <a:rPr lang="fr-BE" altLang="fr-FR" b="1"/>
              <a:t>getStringExtra</a:t>
            </a:r>
            <a:r>
              <a:rPr lang="fr-BE" altLang="fr-FR"/>
              <a:t>(String key), … permettront évidemment de récupérer ces données.</a:t>
            </a:r>
            <a:endParaRPr lang="fr-FR" altLang="fr-FR"/>
          </a:p>
        </p:txBody>
      </p:sp>
      <p:sp>
        <p:nvSpPr>
          <p:cNvPr id="91141" name="Text Box 19">
            <a:extLst>
              <a:ext uri="{FF2B5EF4-FFF2-40B4-BE49-F238E27FC236}">
                <a16:creationId xmlns:a16="http://schemas.microsoft.com/office/drawing/2014/main" id="{D82CC4D4-4149-4373-B136-E66366A34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(6/19)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02772" name="Text Box 20">
            <a:extLst>
              <a:ext uri="{FF2B5EF4-FFF2-40B4-BE49-F238E27FC236}">
                <a16:creationId xmlns:a16="http://schemas.microsoft.com/office/drawing/2014/main" id="{45D910A2-0B7E-479E-B5FA-7349DEE84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1196975"/>
            <a:ext cx="878522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Encore </a:t>
            </a:r>
            <a:r>
              <a:rPr lang="en-US" altLang="fr-FR" dirty="0" err="1"/>
              <a:t>mieux</a:t>
            </a:r>
            <a:r>
              <a:rPr lang="en-US" altLang="fr-FR" dirty="0"/>
              <a:t> : </a:t>
            </a:r>
            <a:r>
              <a:rPr lang="fr-FR" altLang="fr-FR" dirty="0"/>
              <a:t>on peut </a:t>
            </a:r>
            <a:r>
              <a:rPr lang="fr-FR" altLang="fr-FR" dirty="0">
                <a:highlight>
                  <a:srgbClr val="FFFF00"/>
                </a:highlight>
              </a:rPr>
              <a:t>ajouter toute une </a:t>
            </a:r>
            <a:r>
              <a:rPr lang="fr-FR" altLang="fr-FR" dirty="0" err="1">
                <a:highlight>
                  <a:srgbClr val="FFFF00"/>
                </a:highlight>
              </a:rPr>
              <a:t>hashtable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/>
              <a:t>à un Intent avec</a:t>
            </a:r>
            <a:endParaRPr lang="en-US" altLang="fr-FR" dirty="0"/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public Intent </a:t>
            </a:r>
            <a:r>
              <a:rPr lang="en-US" altLang="fr-FR" b="1" dirty="0" err="1"/>
              <a:t>putExtra</a:t>
            </a:r>
            <a:r>
              <a:rPr lang="en-US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s</a:t>
            </a:r>
            <a:r>
              <a:rPr lang="en-US" altLang="fr-FR" dirty="0"/>
              <a:t> (Bundle extras)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 err="1"/>
              <a:t>où</a:t>
            </a:r>
            <a:r>
              <a:rPr lang="en-US" altLang="fr-FR" dirty="0"/>
              <a:t> un </a:t>
            </a:r>
            <a:r>
              <a:rPr lang="en-US" altLang="fr-FR" dirty="0" err="1"/>
              <a:t>objet</a:t>
            </a:r>
            <a:r>
              <a:rPr lang="en-US" altLang="fr-FR" dirty="0"/>
              <a:t> </a:t>
            </a:r>
            <a:r>
              <a:rPr lang="en-US" altLang="fr-FR" b="1" dirty="0">
                <a:highlight>
                  <a:srgbClr val="FFFF00"/>
                </a:highlight>
              </a:rPr>
              <a:t>Bundle</a:t>
            </a:r>
            <a:r>
              <a:rPr lang="en-US" altLang="fr-FR" dirty="0"/>
              <a:t> (package </a:t>
            </a:r>
            <a:r>
              <a:rPr lang="en-US" altLang="fr-FR" dirty="0" err="1"/>
              <a:t>android.os</a:t>
            </a:r>
            <a:r>
              <a:rPr lang="en-US" altLang="fr-FR" dirty="0"/>
              <a:t>) </a:t>
            </a:r>
            <a:r>
              <a:rPr lang="en-US" altLang="fr-FR" dirty="0" err="1"/>
              <a:t>implémente</a:t>
            </a:r>
            <a:r>
              <a:rPr lang="en-US" altLang="fr-FR" dirty="0"/>
              <a:t> un </a:t>
            </a:r>
            <a:r>
              <a:rPr lang="en-US" altLang="fr-FR" dirty="0" err="1"/>
              <a:t>mécanisme</a:t>
            </a:r>
            <a:r>
              <a:rPr lang="en-US" altLang="fr-FR" dirty="0"/>
              <a:t> </a:t>
            </a:r>
            <a:r>
              <a:rPr lang="en-US" altLang="fr-FR" dirty="0" err="1"/>
              <a:t>clé-valeur</a:t>
            </a:r>
            <a:r>
              <a:rPr lang="en-US" altLang="fr-FR" dirty="0"/>
              <a:t> </a:t>
            </a:r>
            <a:r>
              <a:rPr lang="en-US" altLang="fr-FR" dirty="0" err="1"/>
              <a:t>comme</a:t>
            </a:r>
            <a:r>
              <a:rPr lang="en-US" altLang="fr-FR" dirty="0"/>
              <a:t> </a:t>
            </a:r>
            <a:r>
              <a:rPr lang="en-US" altLang="fr-FR" dirty="0" err="1"/>
              <a:t>celui</a:t>
            </a:r>
            <a:r>
              <a:rPr lang="en-US" altLang="fr-FR" dirty="0"/>
              <a:t> des </a:t>
            </a:r>
            <a:r>
              <a:rPr lang="en-US" altLang="fr-FR" dirty="0" err="1"/>
              <a:t>hashtable</a:t>
            </a:r>
            <a:r>
              <a:rPr lang="en-US" altLang="fr-FR" dirty="0"/>
              <a:t>, avec des </a:t>
            </a:r>
            <a:r>
              <a:rPr lang="en-US" altLang="fr-FR" dirty="0" err="1"/>
              <a:t>méthodes</a:t>
            </a:r>
            <a:r>
              <a:rPr lang="en-US" altLang="fr-FR" dirty="0"/>
              <a:t>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public void </a:t>
            </a:r>
            <a:r>
              <a:rPr lang="en-US" altLang="fr-FR" b="1" dirty="0" err="1"/>
              <a:t>putInt</a:t>
            </a:r>
            <a:r>
              <a:rPr lang="en-US" altLang="fr-FR" dirty="0"/>
              <a:t> (String key, int value)</a:t>
            </a:r>
            <a:br>
              <a:rPr lang="en-US" altLang="fr-FR" dirty="0"/>
            </a:br>
            <a:r>
              <a:rPr lang="en-US" altLang="fr-FR" dirty="0"/>
              <a:t>public void </a:t>
            </a:r>
            <a:r>
              <a:rPr lang="en-US" altLang="fr-FR" b="1" dirty="0" err="1"/>
              <a:t>putFloat</a:t>
            </a:r>
            <a:r>
              <a:rPr lang="en-US" altLang="fr-FR" dirty="0"/>
              <a:t> (String key, float value)</a:t>
            </a:r>
            <a:br>
              <a:rPr lang="en-US" altLang="fr-FR" dirty="0"/>
            </a:br>
            <a:r>
              <a:rPr lang="en-US" altLang="fr-FR" dirty="0"/>
              <a:t>public void </a:t>
            </a:r>
            <a:r>
              <a:rPr lang="en-US" altLang="fr-FR" b="1" dirty="0" err="1"/>
              <a:t>putString</a:t>
            </a:r>
            <a:r>
              <a:rPr lang="en-US" altLang="fr-FR" dirty="0"/>
              <a:t> (String key, String value) …</a:t>
            </a:r>
            <a:endParaRPr lang="fr-FR" alt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2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2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2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Espace réservé du pied de page 3">
            <a:extLst>
              <a:ext uri="{FF2B5EF4-FFF2-40B4-BE49-F238E27FC236}">
                <a16:creationId xmlns:a16="http://schemas.microsoft.com/office/drawing/2014/main" id="{C9C6CF70-333C-4C86-A88F-9FDD3E8F21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21EB845-8220-4C75-AB68-7B4C768C6A04}" type="slidenum">
              <a:rPr lang="fr-FR" altLang="fr-FR" sz="1200" smtClean="0"/>
              <a:pPr/>
              <a:t>84</a:t>
            </a:fld>
            <a:endParaRPr lang="fr-FR" altLang="fr-FR" sz="1200" dirty="0"/>
          </a:p>
        </p:txBody>
      </p:sp>
      <p:sp>
        <p:nvSpPr>
          <p:cNvPr id="513028" name="Text Box 4">
            <a:extLst>
              <a:ext uri="{FF2B5EF4-FFF2-40B4-BE49-F238E27FC236}">
                <a16:creationId xmlns:a16="http://schemas.microsoft.com/office/drawing/2014/main" id="{92F68CA4-38EE-408D-9D1F-B3726EDAF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820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On se souviendra qu'un </a:t>
            </a:r>
            <a:r>
              <a:rPr lang="fr-BE" altLang="fr-FR" dirty="0">
                <a:highlight>
                  <a:srgbClr val="FFFF00"/>
                </a:highlight>
              </a:rPr>
              <a:t>système de filtres </a:t>
            </a:r>
            <a:r>
              <a:rPr lang="fr-BE" altLang="fr-FR" dirty="0"/>
              <a:t>permet à chaque application de filtrer et de gérer uniquement les </a:t>
            </a:r>
            <a:r>
              <a:rPr lang="fr-BE" altLang="fr-FR" dirty="0" err="1"/>
              <a:t>Intents</a:t>
            </a:r>
            <a:r>
              <a:rPr lang="fr-BE" altLang="fr-FR" dirty="0"/>
              <a:t> qui l'intéressent. Ces filtres sont spécifiés dans le fichier </a:t>
            </a:r>
            <a:r>
              <a:rPr lang="fr-BE" altLang="fr-FR" b="1" dirty="0">
                <a:solidFill>
                  <a:srgbClr val="FF0000"/>
                </a:solidFill>
              </a:rPr>
              <a:t>AndroidManifest.xml </a:t>
            </a:r>
            <a:r>
              <a:rPr lang="fr-BE" altLang="fr-FR" dirty="0"/>
              <a:t>au moyen d'une balise &lt;</a:t>
            </a:r>
            <a:r>
              <a:rPr lang="fr-BE" altLang="fr-FR" dirty="0" err="1"/>
              <a:t>intent-filter</a:t>
            </a:r>
            <a:r>
              <a:rPr lang="fr-BE" altLang="fr-FR" dirty="0"/>
              <a:t>&gt; au sein de </a:t>
            </a:r>
            <a:r>
              <a:rPr lang="fr-BE" altLang="fr-FR" dirty="0">
                <a:highlight>
                  <a:srgbClr val="CC66FF"/>
                </a:highlight>
              </a:rPr>
              <a:t>la balise &lt;</a:t>
            </a:r>
            <a:r>
              <a:rPr lang="fr-BE" altLang="fr-FR" dirty="0" err="1">
                <a:highlight>
                  <a:srgbClr val="CC66FF"/>
                </a:highlight>
              </a:rPr>
              <a:t>activity</a:t>
            </a:r>
            <a:r>
              <a:rPr lang="fr-BE" altLang="fr-FR" dirty="0">
                <a:highlight>
                  <a:srgbClr val="CC66FF"/>
                </a:highlight>
              </a:rPr>
              <a:t>&gt;</a:t>
            </a:r>
            <a:r>
              <a:rPr lang="fr-BE" altLang="fr-FR" dirty="0"/>
              <a:t>  - par exemple :</a:t>
            </a:r>
            <a:r>
              <a:rPr lang="fr-FR" altLang="fr-FR" dirty="0"/>
              <a:t> </a:t>
            </a:r>
          </a:p>
        </p:txBody>
      </p:sp>
      <p:sp>
        <p:nvSpPr>
          <p:cNvPr id="513031" name="Text Box 7">
            <a:extLst>
              <a:ext uri="{FF2B5EF4-FFF2-40B4-BE49-F238E27FC236}">
                <a16:creationId xmlns:a16="http://schemas.microsoft.com/office/drawing/2014/main" id="{1186E001-231E-48B3-9F6B-313249CC5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492375"/>
            <a:ext cx="8785225" cy="1930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</a:t>
            </a:r>
            <a:r>
              <a:rPr lang="en-GB" altLang="fr-FR" dirty="0"/>
              <a:t>&lt;activity </a:t>
            </a:r>
            <a:r>
              <a:rPr lang="en-GB" altLang="fr-FR" dirty="0" err="1"/>
              <a:t>android:name</a:t>
            </a:r>
            <a:r>
              <a:rPr lang="en-GB" altLang="fr-FR" dirty="0"/>
              <a:t>="…"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      </a:t>
            </a:r>
            <a:r>
              <a:rPr lang="en-GB" altLang="fr-FR" dirty="0" err="1"/>
              <a:t>android:label</a:t>
            </a:r>
            <a:r>
              <a:rPr lang="en-GB" altLang="fr-FR" dirty="0"/>
              <a:t>="@string/</a:t>
            </a:r>
            <a:r>
              <a:rPr lang="en-GB" altLang="fr-FR" dirty="0" err="1"/>
              <a:t>app_name</a:t>
            </a:r>
            <a:r>
              <a:rPr lang="en-GB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fr-BE" altLang="fr-FR" dirty="0">
                <a:highlight>
                  <a:srgbClr val="FFFF00"/>
                </a:highlight>
              </a:rPr>
              <a:t>&lt;</a:t>
            </a:r>
            <a:r>
              <a:rPr lang="fr-BE" altLang="fr-FR" b="1" dirty="0" err="1">
                <a:highlight>
                  <a:srgbClr val="FFFF00"/>
                </a:highlight>
              </a:rPr>
              <a:t>intent-filter</a:t>
            </a:r>
            <a:r>
              <a:rPr lang="fr-BE" altLang="fr-FR" dirty="0">
                <a:highlight>
                  <a:srgbClr val="FFFF00"/>
                </a:highlight>
              </a:rPr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         &lt;</a:t>
            </a:r>
            <a:r>
              <a:rPr lang="fr-BE" altLang="fr-FR" b="1" dirty="0">
                <a:highlight>
                  <a:srgbClr val="CC66FF"/>
                </a:highlight>
              </a:rPr>
              <a:t>action</a:t>
            </a:r>
            <a:r>
              <a:rPr lang="fr-BE" altLang="fr-FR" dirty="0"/>
              <a:t> </a:t>
            </a:r>
            <a:r>
              <a:rPr lang="fr-BE" altLang="fr-FR" dirty="0" err="1"/>
              <a:t>android:name</a:t>
            </a:r>
            <a:r>
              <a:rPr lang="fr-BE" altLang="fr-FR" dirty="0"/>
              <a:t>="</a:t>
            </a:r>
            <a:r>
              <a:rPr lang="fr-BE" altLang="fr-FR" dirty="0" err="1"/>
              <a:t>android.intent.</a:t>
            </a:r>
            <a:r>
              <a:rPr lang="fr-BE" altLang="fr-FR" dirty="0" err="1">
                <a:highlight>
                  <a:srgbClr val="FFFF00"/>
                </a:highlight>
              </a:rPr>
              <a:t>action.</a:t>
            </a:r>
            <a:r>
              <a:rPr lang="fr-BE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DEFAULT</a:t>
            </a:r>
            <a:r>
              <a:rPr lang="fr-BE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           </a:t>
            </a:r>
            <a:r>
              <a:rPr lang="fr-BE" altLang="fr-FR" dirty="0">
                <a:highlight>
                  <a:srgbClr val="FFFF00"/>
                </a:highlight>
              </a:rPr>
              <a:t>&lt;/</a:t>
            </a:r>
            <a:r>
              <a:rPr lang="fr-BE" altLang="fr-FR" b="1" dirty="0" err="1">
                <a:highlight>
                  <a:srgbClr val="FFFF00"/>
                </a:highlight>
              </a:rPr>
              <a:t>intent-filter</a:t>
            </a:r>
            <a:r>
              <a:rPr lang="fr-BE" altLang="fr-FR" dirty="0">
                <a:highlight>
                  <a:srgbClr val="FFFF00"/>
                </a:highlight>
              </a:rPr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&lt;/</a:t>
            </a:r>
            <a:r>
              <a:rPr lang="fr-BE" altLang="fr-FR" dirty="0" err="1"/>
              <a:t>activity</a:t>
            </a:r>
            <a:r>
              <a:rPr lang="fr-BE" altLang="fr-FR" dirty="0"/>
              <a:t>&gt;</a:t>
            </a:r>
            <a:endParaRPr lang="fr-FR" altLang="fr-FR" dirty="0"/>
          </a:p>
        </p:txBody>
      </p:sp>
      <p:sp>
        <p:nvSpPr>
          <p:cNvPr id="513032" name="Text Box 8">
            <a:extLst>
              <a:ext uri="{FF2B5EF4-FFF2-40B4-BE49-F238E27FC236}">
                <a16:creationId xmlns:a16="http://schemas.microsoft.com/office/drawing/2014/main" id="{22DE1761-32D2-4F56-9643-6FD1F6DF2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437063"/>
            <a:ext cx="8713787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Il est clairement fait allusion à une constante :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static final String </a:t>
            </a:r>
            <a:r>
              <a:rPr lang="en-GB" altLang="fr-FR" b="1">
                <a:solidFill>
                  <a:schemeClr val="accent2"/>
                </a:solidFill>
              </a:rPr>
              <a:t>ACTION_DEFAULT</a:t>
            </a:r>
            <a:endParaRPr lang="fr-BE" altLang="fr-FR" b="1">
              <a:solidFill>
                <a:schemeClr val="accent2"/>
              </a:solidFill>
            </a:endParaRPr>
          </a:p>
        </p:txBody>
      </p:sp>
      <p:sp>
        <p:nvSpPr>
          <p:cNvPr id="513033" name="Text Box 9">
            <a:extLst>
              <a:ext uri="{FF2B5EF4-FFF2-40B4-BE49-F238E27FC236}">
                <a16:creationId xmlns:a16="http://schemas.microsoft.com/office/drawing/2014/main" id="{C09150B4-B6A2-4BE3-A735-76EB1E349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230813"/>
            <a:ext cx="882015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qui est en fait un synonyme de 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5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/>
              <a:t>public static final String </a:t>
            </a:r>
            <a:r>
              <a:rPr lang="en-GB" altLang="fr-FR" b="1">
                <a:solidFill>
                  <a:schemeClr val="accent2"/>
                </a:solidFill>
              </a:rPr>
              <a:t>ACTION_VIEW</a:t>
            </a:r>
            <a:r>
              <a:rPr lang="en-GB" altLang="fr-FR"/>
              <a:t> = "android.intent.action.</a:t>
            </a:r>
            <a:r>
              <a:rPr lang="en-GB" altLang="fr-FR" b="1"/>
              <a:t>VIEW</a:t>
            </a:r>
            <a:r>
              <a:rPr lang="en-GB" altLang="fr-FR"/>
              <a:t>"</a:t>
            </a:r>
            <a:endParaRPr lang="fr-FR" altLang="fr-FR"/>
          </a:p>
        </p:txBody>
      </p:sp>
      <p:sp>
        <p:nvSpPr>
          <p:cNvPr id="513034" name="Text Box 10">
            <a:extLst>
              <a:ext uri="{FF2B5EF4-FFF2-40B4-BE49-F238E27FC236}">
                <a16:creationId xmlns:a16="http://schemas.microsoft.com/office/drawing/2014/main" id="{CCFBC442-EECA-4D02-BDDE-19781C046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021388"/>
            <a:ext cx="8713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dont la signification est de </a:t>
            </a:r>
            <a:r>
              <a:rPr lang="fr-BE" altLang="fr-FR" dirty="0">
                <a:highlight>
                  <a:srgbClr val="FFFF00"/>
                </a:highlight>
              </a:rPr>
              <a:t>provoquer l'affichage de l'interface de l'activité </a:t>
            </a:r>
            <a:r>
              <a:rPr lang="fr-BE" altLang="fr-FR" dirty="0"/>
              <a:t>(donc de visualiser les données à l'utilisateur de l'application).</a:t>
            </a:r>
            <a:endParaRPr lang="fr-FR" altLang="fr-FR" dirty="0"/>
          </a:p>
        </p:txBody>
      </p:sp>
      <p:sp>
        <p:nvSpPr>
          <p:cNvPr id="513030" name="Text Box 6">
            <a:extLst>
              <a:ext uri="{FF2B5EF4-FFF2-40B4-BE49-F238E27FC236}">
                <a16:creationId xmlns:a16="http://schemas.microsoft.com/office/drawing/2014/main" id="{5617DA28-E89A-45B0-B17F-F66292CCC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420938"/>
            <a:ext cx="252095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AndroidManifest.xml</a:t>
            </a:r>
            <a:endParaRPr lang="fr-FR" altLang="fr-FR"/>
          </a:p>
        </p:txBody>
      </p:sp>
      <p:sp>
        <p:nvSpPr>
          <p:cNvPr id="92169" name="Text Box 11">
            <a:extLst>
              <a:ext uri="{FF2B5EF4-FFF2-40B4-BE49-F238E27FC236}">
                <a16:creationId xmlns:a16="http://schemas.microsoft.com/office/drawing/2014/main" id="{F87C5E17-2A7A-4B17-85D5-089288B6B3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(7/19)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993D3A53-E5BD-40A0-8729-70908D4F3C57}"/>
              </a:ext>
            </a:extLst>
          </p:cNvPr>
          <p:cNvCxnSpPr/>
          <p:nvPr/>
        </p:nvCxnSpPr>
        <p:spPr bwMode="auto">
          <a:xfrm flipH="1">
            <a:off x="5868144" y="3861048"/>
            <a:ext cx="720080" cy="214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C05C34A-AC70-42CE-A218-F4C39F4CC5DD}"/>
              </a:ext>
            </a:extLst>
          </p:cNvPr>
          <p:cNvCxnSpPr/>
          <p:nvPr/>
        </p:nvCxnSpPr>
        <p:spPr bwMode="auto">
          <a:xfrm flipV="1">
            <a:off x="4860032" y="3861048"/>
            <a:ext cx="115212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51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3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28" grpId="0"/>
      <p:bldP spid="513031" grpId="0" animBg="1"/>
      <p:bldP spid="513032" grpId="0"/>
      <p:bldP spid="513033" grpId="0"/>
      <p:bldP spid="513034" grpId="0"/>
      <p:bldP spid="51303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Espace réservé du pied de page 3">
            <a:extLst>
              <a:ext uri="{FF2B5EF4-FFF2-40B4-BE49-F238E27FC236}">
                <a16:creationId xmlns:a16="http://schemas.microsoft.com/office/drawing/2014/main" id="{9EB6C8F5-CF0B-4AD7-B720-F06E88BE19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A5458731-54AD-4D73-8577-BD16E341414E}" type="slidenum">
              <a:rPr lang="fr-FR" altLang="fr-FR" sz="1200" smtClean="0"/>
              <a:pPr/>
              <a:t>85</a:t>
            </a:fld>
            <a:endParaRPr lang="fr-FR" altLang="fr-FR" sz="1200" dirty="0"/>
          </a:p>
        </p:txBody>
      </p:sp>
      <p:sp>
        <p:nvSpPr>
          <p:cNvPr id="93187" name="Text Box 4">
            <a:extLst>
              <a:ext uri="{FF2B5EF4-FFF2-40B4-BE49-F238E27FC236}">
                <a16:creationId xmlns:a16="http://schemas.microsoft.com/office/drawing/2014/main" id="{36AAB69C-CE8B-4BA3-988B-A86D8123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(8/19)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5D853CCC-3338-4CD4-8574-0895CD795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7438"/>
            <a:ext cx="3960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On pourra comparer avec :</a:t>
            </a:r>
            <a:endParaRPr lang="fr-FR" altLang="fr-FR"/>
          </a:p>
        </p:txBody>
      </p:sp>
      <p:sp>
        <p:nvSpPr>
          <p:cNvPr id="512006" name="Text Box 6">
            <a:extLst>
              <a:ext uri="{FF2B5EF4-FFF2-40B4-BE49-F238E27FC236}">
                <a16:creationId xmlns:a16="http://schemas.microsoft.com/office/drawing/2014/main" id="{E3BF1BFB-A014-494F-9986-F032D9E2C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8785225" cy="1930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&lt;</a:t>
            </a:r>
            <a:r>
              <a:rPr lang="fr-FR" altLang="fr-FR" b="1" dirty="0" err="1"/>
              <a:t>activity</a:t>
            </a:r>
            <a:r>
              <a:rPr lang="fr-FR" altLang="fr-FR" dirty="0"/>
              <a:t> </a:t>
            </a:r>
            <a:r>
              <a:rPr lang="fr-FR" altLang="fr-FR" b="1" dirty="0" err="1"/>
              <a:t>android:name</a:t>
            </a:r>
            <a:r>
              <a:rPr lang="fr-FR" altLang="fr-FR" dirty="0"/>
              <a:t>=".</a:t>
            </a:r>
            <a:r>
              <a:rPr lang="fr-FR" altLang="fr-FR" dirty="0" err="1"/>
              <a:t>HelloBonjour</a:t>
            </a:r>
            <a:r>
              <a:rPr lang="fr-FR" altLang="fr-FR" dirty="0"/>
              <a:t>" </a:t>
            </a:r>
            <a:r>
              <a:rPr lang="fr-FR" altLang="fr-FR" dirty="0" err="1"/>
              <a:t>android:label</a:t>
            </a:r>
            <a:r>
              <a:rPr lang="fr-FR" altLang="fr-FR" dirty="0"/>
              <a:t>="@string/</a:t>
            </a:r>
            <a:r>
              <a:rPr lang="fr-FR" altLang="fr-FR" dirty="0" err="1"/>
              <a:t>app_name</a:t>
            </a:r>
            <a:r>
              <a:rPr lang="fr-FR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&lt;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</a:t>
            </a:r>
            <a:r>
              <a:rPr lang="fr-FR" altLang="fr-FR" b="1" dirty="0"/>
              <a:t>action</a:t>
            </a:r>
            <a:r>
              <a:rPr lang="fr-FR" altLang="fr-FR" dirty="0"/>
              <a:t>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android.intent.action.</a:t>
            </a:r>
            <a:r>
              <a:rPr lang="fr-FR" altLang="fr-FR" b="1" dirty="0" err="1">
                <a:solidFill>
                  <a:srgbClr val="FF0000"/>
                </a:solidFill>
              </a:rPr>
              <a:t>MAIN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</a:t>
            </a:r>
            <a:r>
              <a:rPr lang="en-GB" altLang="fr-FR" dirty="0"/>
              <a:t>&lt;category </a:t>
            </a:r>
            <a:r>
              <a:rPr lang="en-GB" altLang="fr-FR" dirty="0" err="1"/>
              <a:t>android:name</a:t>
            </a:r>
            <a:r>
              <a:rPr lang="en-GB" altLang="fr-FR" dirty="0"/>
              <a:t>="</a:t>
            </a:r>
            <a:r>
              <a:rPr lang="en-GB" altLang="fr-FR" dirty="0" err="1"/>
              <a:t>android.intent.</a:t>
            </a:r>
            <a:r>
              <a:rPr lang="en-GB" altLang="fr-FR" dirty="0" err="1">
                <a:highlight>
                  <a:srgbClr val="FFFF00"/>
                </a:highlight>
              </a:rPr>
              <a:t>category.LAUNCHER</a:t>
            </a:r>
            <a:r>
              <a:rPr lang="en-GB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/>
              <a:t>            </a:t>
            </a:r>
            <a:r>
              <a:rPr lang="fr-FR" altLang="fr-FR" dirty="0"/>
              <a:t>&lt;</a:t>
            </a:r>
            <a:r>
              <a:rPr lang="fr-FR" altLang="fr-FR" b="1" dirty="0"/>
              <a:t>/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 &lt;/</a:t>
            </a:r>
            <a:r>
              <a:rPr lang="fr-BE" altLang="fr-FR" dirty="0" err="1"/>
              <a:t>activity</a:t>
            </a:r>
            <a:r>
              <a:rPr lang="fr-BE" altLang="fr-FR" dirty="0"/>
              <a:t>&gt;</a:t>
            </a:r>
            <a:endParaRPr lang="fr-FR" altLang="fr-FR" dirty="0"/>
          </a:p>
        </p:txBody>
      </p:sp>
      <p:sp>
        <p:nvSpPr>
          <p:cNvPr id="512007" name="Text Box 7">
            <a:extLst>
              <a:ext uri="{FF2B5EF4-FFF2-40B4-BE49-F238E27FC236}">
                <a16:creationId xmlns:a16="http://schemas.microsoft.com/office/drawing/2014/main" id="{12483723-527F-4AC2-815A-A38E899B1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29000"/>
            <a:ext cx="8713788" cy="310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où l'on utilise les constantes :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1000" dirty="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en-GB" altLang="fr-FR" dirty="0"/>
              <a:t> public static final String </a:t>
            </a:r>
            <a:r>
              <a:rPr lang="en-GB" altLang="fr-FR" b="1" dirty="0">
                <a:solidFill>
                  <a:schemeClr val="accent2"/>
                </a:solidFill>
              </a:rPr>
              <a:t>ACTION_MAIN</a:t>
            </a:r>
            <a:r>
              <a:rPr lang="en-GB" altLang="fr-FR" b="1" dirty="0"/>
              <a:t> </a:t>
            </a:r>
            <a:r>
              <a:rPr lang="en-GB" altLang="fr-FR" dirty="0"/>
              <a:t>= "</a:t>
            </a:r>
            <a:r>
              <a:rPr lang="en-GB" altLang="fr-FR" dirty="0" err="1"/>
              <a:t>android.intent.action.</a:t>
            </a:r>
            <a:r>
              <a:rPr lang="en-GB" altLang="fr-FR" b="1" dirty="0" err="1"/>
              <a:t>MAIN</a:t>
            </a:r>
            <a:r>
              <a:rPr lang="en-GB" altLang="fr-FR" dirty="0"/>
              <a:t>"</a:t>
            </a: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10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qui spécifie quelle activité est le point d'entrée de l'application (donc, pas d'action véritable);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en-GB" altLang="fr-FR" sz="800" dirty="0"/>
          </a:p>
          <a:p>
            <a:pPr eaLnBrk="1" hangingPunct="1">
              <a:buFont typeface="Symbol" panose="05050102010706020507" pitchFamily="18" charset="2"/>
              <a:buChar char="¨"/>
            </a:pPr>
            <a:r>
              <a:rPr lang="en-GB" altLang="fr-FR" dirty="0"/>
              <a:t> public static final String </a:t>
            </a:r>
            <a:r>
              <a:rPr lang="en-GB" altLang="fr-FR" b="1" dirty="0">
                <a:solidFill>
                  <a:schemeClr val="accent2"/>
                </a:solidFill>
                <a:highlight>
                  <a:srgbClr val="FFFF00"/>
                </a:highlight>
              </a:rPr>
              <a:t>CATEGORY_LAUNCHER</a:t>
            </a:r>
            <a:r>
              <a:rPr lang="en-GB" altLang="fr-FR" dirty="0">
                <a:highlight>
                  <a:srgbClr val="FFFF00"/>
                </a:highlight>
              </a:rPr>
              <a:t> </a:t>
            </a:r>
            <a:r>
              <a:rPr lang="en-GB" altLang="fr-FR" dirty="0"/>
              <a:t>= 	"</a:t>
            </a:r>
            <a:r>
              <a:rPr lang="en-GB" altLang="fr-FR" dirty="0" err="1"/>
              <a:t>android.intent.category.</a:t>
            </a:r>
            <a:r>
              <a:rPr lang="en-GB" altLang="fr-FR" b="1" dirty="0" err="1"/>
              <a:t>LAUNCHER</a:t>
            </a:r>
            <a:r>
              <a:rPr lang="en-GB" altLang="fr-FR" dirty="0"/>
              <a:t>"</a:t>
            </a: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10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qui spécifie que la vue de l'application doit être affichée au-dessus de toutes les autres vues.</a:t>
            </a:r>
          </a:p>
        </p:txBody>
      </p:sp>
      <p:sp>
        <p:nvSpPr>
          <p:cNvPr id="512010" name="Text Box 10">
            <a:extLst>
              <a:ext uri="{FF2B5EF4-FFF2-40B4-BE49-F238E27FC236}">
                <a16:creationId xmlns:a16="http://schemas.microsoft.com/office/drawing/2014/main" id="{31E7F797-1C70-4DDF-8B7F-2DC3C355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196975"/>
            <a:ext cx="24479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AndroidManifest.xml</a:t>
            </a:r>
            <a:endParaRPr lang="fr-FR" altLang="fr-FR"/>
          </a:p>
        </p:txBody>
      </p:sp>
      <p:sp>
        <p:nvSpPr>
          <p:cNvPr id="512011" name="Text Box 11">
            <a:extLst>
              <a:ext uri="{FF2B5EF4-FFF2-40B4-BE49-F238E27FC236}">
                <a16:creationId xmlns:a16="http://schemas.microsoft.com/office/drawing/2014/main" id="{A777013B-CE62-426F-9E78-5507BEAA6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862638"/>
            <a:ext cx="8569325" cy="590550"/>
          </a:xfrm>
          <a:prstGeom prst="rect">
            <a:avLst/>
          </a:prstGeom>
          <a:solidFill>
            <a:srgbClr val="99CC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 typeface="Symbol" panose="05050102010706020507" pitchFamily="18" charset="2"/>
              <a:buNone/>
            </a:pPr>
            <a:r>
              <a:rPr lang="fr-FR" altLang="fr-FR" sz="1600" b="1"/>
              <a:t>En fait, pour qu’une application puisse être démarrée depuis</a:t>
            </a:r>
          </a:p>
          <a:p>
            <a:pPr algn="ctr" eaLnBrk="1" hangingPunct="1">
              <a:buFont typeface="Symbol" panose="05050102010706020507" pitchFamily="18" charset="2"/>
              <a:buNone/>
            </a:pPr>
            <a:r>
              <a:rPr lang="fr-FR" altLang="fr-FR" sz="1600" b="1"/>
              <a:t>l’écran Applications d'Android, une de ses activités doit déclarer un tel "intent filter".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2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20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20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20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120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1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5" grpId="0"/>
      <p:bldP spid="512006" grpId="0" animBg="1"/>
      <p:bldP spid="512010" grpId="0" animBg="1"/>
      <p:bldP spid="5120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Espace réservé du pied de page 3">
            <a:extLst>
              <a:ext uri="{FF2B5EF4-FFF2-40B4-BE49-F238E27FC236}">
                <a16:creationId xmlns:a16="http://schemas.microsoft.com/office/drawing/2014/main" id="{5D5A5940-14A1-480A-A047-DE3022ADA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0A352915-997C-4436-86EF-809DDD12AB42}" type="slidenum">
              <a:rPr lang="fr-FR" altLang="fr-FR" sz="1200" smtClean="0"/>
              <a:pPr/>
              <a:t>86</a:t>
            </a:fld>
            <a:endParaRPr lang="fr-FR" altLang="fr-FR" sz="1200" dirty="0"/>
          </a:p>
        </p:txBody>
      </p:sp>
      <p:sp>
        <p:nvSpPr>
          <p:cNvPr id="203781" name="Text Box 5">
            <a:extLst>
              <a:ext uri="{FF2B5EF4-FFF2-40B4-BE49-F238E27FC236}">
                <a16:creationId xmlns:a16="http://schemas.microsoft.com/office/drawing/2014/main" id="{318FE5B2-7888-4601-AAB1-3B6F95E25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84313"/>
            <a:ext cx="3960812" cy="406400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1) A </a:t>
            </a:r>
            <a:r>
              <a:rPr lang="fr-BE" altLang="fr-FR">
                <a:sym typeface="Wingdings" panose="05000000000000000000" pitchFamily="2" charset="2"/>
              </a:rPr>
              <a:t> B : simple envoi d'un intent</a:t>
            </a:r>
            <a:endParaRPr lang="fr-FR" altLang="fr-FR"/>
          </a:p>
        </p:txBody>
      </p:sp>
      <p:sp>
        <p:nvSpPr>
          <p:cNvPr id="203782" name="Text Box 6">
            <a:extLst>
              <a:ext uri="{FF2B5EF4-FFF2-40B4-BE49-F238E27FC236}">
                <a16:creationId xmlns:a16="http://schemas.microsoft.com/office/drawing/2014/main" id="{13A9680C-B770-473B-803D-66D3F2869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947863"/>
            <a:ext cx="8208962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Dans l'activité A</a:t>
            </a:r>
            <a:r>
              <a:rPr lang="fr-BE" altLang="fr-FR" dirty="0"/>
              <a:t>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créer le Bundle</a:t>
            </a:r>
            <a:br>
              <a:rPr lang="fr-BE" altLang="fr-FR" dirty="0"/>
            </a:b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créer l'Intent</a:t>
            </a:r>
            <a:br>
              <a:rPr lang="fr-BE" altLang="fr-FR" dirty="0"/>
            </a:b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appeler </a:t>
            </a:r>
            <a:r>
              <a:rPr lang="fr-BE" altLang="fr-FR" dirty="0" err="1"/>
              <a:t>putExtras</a:t>
            </a:r>
            <a:r>
              <a:rPr lang="fr-BE" altLang="fr-FR" dirty="0"/>
              <a:t>() du Bundle</a:t>
            </a:r>
            <a:br>
              <a:rPr lang="fr-BE" altLang="fr-FR" dirty="0"/>
            </a:b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appeler </a:t>
            </a:r>
            <a:r>
              <a:rPr lang="fr-BE" altLang="fr-FR" b="1" dirty="0" err="1">
                <a:solidFill>
                  <a:srgbClr val="FF0000"/>
                </a:solidFill>
              </a:rPr>
              <a:t>startActivity</a:t>
            </a:r>
            <a:r>
              <a:rPr lang="fr-BE" altLang="fr-FR" dirty="0"/>
              <a:t>(…)</a:t>
            </a:r>
            <a:endParaRPr lang="fr-FR" altLang="fr-FR" dirty="0"/>
          </a:p>
        </p:txBody>
      </p:sp>
      <p:sp>
        <p:nvSpPr>
          <p:cNvPr id="203783" name="Text Box 7">
            <a:extLst>
              <a:ext uri="{FF2B5EF4-FFF2-40B4-BE49-F238E27FC236}">
                <a16:creationId xmlns:a16="http://schemas.microsoft.com/office/drawing/2014/main" id="{3110B8EE-6DDD-42DE-B4FB-7ABE8D548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3897313"/>
            <a:ext cx="896461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Dans l'activité B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dans la méthode </a:t>
            </a:r>
            <a:br>
              <a:rPr lang="fr-BE" altLang="fr-FR" dirty="0"/>
            </a:br>
            <a:r>
              <a:rPr lang="fr-FR" altLang="fr-FR" dirty="0"/>
              <a:t>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 :  </a:t>
            </a:r>
            <a:r>
              <a:rPr lang="fr-FR" altLang="fr-FR" sz="1800" dirty="0"/>
              <a:t>(Dans </a:t>
            </a:r>
            <a:r>
              <a:rPr lang="fr-FR" altLang="fr-FR" sz="1800" b="1" dirty="0" err="1"/>
              <a:t>onResume</a:t>
            </a:r>
            <a:r>
              <a:rPr lang="fr-FR" altLang="fr-FR" sz="1800" dirty="0"/>
              <a:t>: si on redémarre)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>
                <a:highlight>
                  <a:srgbClr val="FFFF00"/>
                </a:highlight>
                <a:sym typeface="Symbol" panose="05050102010706020507" pitchFamily="18" charset="2"/>
              </a:rPr>
              <a:t> </a:t>
            </a:r>
            <a:r>
              <a:rPr lang="fr-BE" altLang="fr-FR" dirty="0">
                <a:highlight>
                  <a:srgbClr val="FFFF00"/>
                </a:highlight>
              </a:rPr>
              <a:t>récupérer </a:t>
            </a:r>
            <a:r>
              <a:rPr lang="fr-BE" altLang="fr-FR" dirty="0"/>
              <a:t>l'Intent qui a démarré l'activité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public </a:t>
            </a:r>
            <a:r>
              <a:rPr lang="fr-BE" altLang="fr-FR" dirty="0">
                <a:highlight>
                  <a:srgbClr val="FFFF00"/>
                </a:highlight>
              </a:rPr>
              <a:t>Intent </a:t>
            </a:r>
            <a:r>
              <a:rPr lang="fr-BE" altLang="fr-FR" b="1" dirty="0" err="1">
                <a:highlight>
                  <a:srgbClr val="FFFF00"/>
                </a:highlight>
              </a:rPr>
              <a:t>getIntent</a:t>
            </a:r>
            <a:r>
              <a:rPr lang="fr-BE" altLang="fr-FR" dirty="0">
                <a:highlight>
                  <a:srgbClr val="FFFF00"/>
                </a:highlight>
              </a:rPr>
              <a:t> </a:t>
            </a:r>
            <a:r>
              <a:rPr lang="fr-BE" altLang="fr-FR" dirty="0"/>
              <a:t>()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>
                <a:highlight>
                  <a:srgbClr val="FFFF00"/>
                </a:highlight>
              </a:rPr>
              <a:t>en extraire </a:t>
            </a:r>
            <a:r>
              <a:rPr lang="fr-BE" altLang="fr-FR" dirty="0"/>
              <a:t>le Bundle : </a:t>
            </a:r>
            <a:r>
              <a:rPr lang="fr-FR" altLang="fr-FR" dirty="0"/>
              <a:t>public </a:t>
            </a:r>
            <a:r>
              <a:rPr lang="fr-FR" altLang="fr-FR" dirty="0">
                <a:highlight>
                  <a:srgbClr val="FFFF00"/>
                </a:highlight>
              </a:rPr>
              <a:t>Bundle </a:t>
            </a:r>
            <a:r>
              <a:rPr lang="fr-FR" altLang="fr-FR" b="1" dirty="0" err="1">
                <a:highlight>
                  <a:srgbClr val="FFFF00"/>
                </a:highlight>
              </a:rPr>
              <a:t>getExtras</a:t>
            </a:r>
            <a:r>
              <a:rPr lang="fr-FR" altLang="fr-FR" dirty="0">
                <a:highlight>
                  <a:srgbClr val="FFFF00"/>
                </a:highlight>
              </a:rPr>
              <a:t>() </a:t>
            </a:r>
            <a:br>
              <a:rPr lang="fr-FR" altLang="fr-FR" dirty="0"/>
            </a:br>
            <a:r>
              <a:rPr lang="fr-FR" altLang="fr-FR" dirty="0"/>
              <a:t>puis en extraire les infos contenues.</a:t>
            </a:r>
          </a:p>
        </p:txBody>
      </p:sp>
      <p:sp>
        <p:nvSpPr>
          <p:cNvPr id="94214" name="Text Box 8">
            <a:extLst>
              <a:ext uri="{FF2B5EF4-FFF2-40B4-BE49-F238E27FC236}">
                <a16:creationId xmlns:a16="http://schemas.microsoft.com/office/drawing/2014/main" id="{BEC6A7DB-2151-487C-980E-EB1A22B8E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087438"/>
            <a:ext cx="7921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>
                <a:solidFill>
                  <a:srgbClr val="6600CC"/>
                </a:solidFill>
              </a:rPr>
              <a:t>4. </a:t>
            </a:r>
            <a:r>
              <a:rPr lang="fr-BE" altLang="fr-FR" b="1" u="sng">
                <a:solidFill>
                  <a:srgbClr val="6600CC"/>
                </a:solidFill>
              </a:rPr>
              <a:t>Communication entre deux activités : mode d'emploi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203785" name="Text Box 9">
            <a:extLst>
              <a:ext uri="{FF2B5EF4-FFF2-40B4-BE49-F238E27FC236}">
                <a16:creationId xmlns:a16="http://schemas.microsoft.com/office/drawing/2014/main" id="{691BBFEF-4451-4FF5-9310-10AAA7F61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133600"/>
            <a:ext cx="4537075" cy="7112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FF00"/>
                </a:highlight>
              </a:rPr>
              <a:t>Ne pas oublier de déclarer la deuxième activité dans AndroidManifest.xml !</a:t>
            </a:r>
          </a:p>
        </p:txBody>
      </p:sp>
      <p:sp>
        <p:nvSpPr>
          <p:cNvPr id="94216" name="Text Box 11">
            <a:extLst>
              <a:ext uri="{FF2B5EF4-FFF2-40B4-BE49-F238E27FC236}">
                <a16:creationId xmlns:a16="http://schemas.microsoft.com/office/drawing/2014/main" id="{2DF8F1E0-1B1C-45F3-B9FB-9AA5E4CA6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(9/19)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03788" name="Text Box 12">
            <a:extLst>
              <a:ext uri="{FF2B5EF4-FFF2-40B4-BE49-F238E27FC236}">
                <a16:creationId xmlns:a16="http://schemas.microsoft.com/office/drawing/2014/main" id="{3C832BFF-9375-462C-A9A2-603A363F1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924175"/>
            <a:ext cx="4537075" cy="1323975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600" dirty="0"/>
              <a:t> </a:t>
            </a:r>
            <a:r>
              <a:rPr lang="en-GB" altLang="fr-FR" sz="1600" dirty="0"/>
              <a:t>&lt;</a:t>
            </a:r>
            <a:r>
              <a:rPr lang="en-GB" altLang="fr-FR" sz="1600" b="1" dirty="0"/>
              <a:t>activity</a:t>
            </a:r>
            <a:r>
              <a:rPr lang="en-GB" altLang="fr-FR" sz="1600" dirty="0"/>
              <a:t> </a:t>
            </a:r>
            <a:r>
              <a:rPr lang="en-GB" altLang="fr-FR" sz="1600" b="1" dirty="0" err="1"/>
              <a:t>android:name</a:t>
            </a:r>
            <a:r>
              <a:rPr lang="en-GB" altLang="fr-FR" sz="1600" dirty="0"/>
              <a:t>=".AAA"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 dirty="0"/>
              <a:t>                  </a:t>
            </a:r>
            <a:r>
              <a:rPr lang="en-GB" altLang="fr-FR" sz="1600" dirty="0" err="1"/>
              <a:t>android:label</a:t>
            </a:r>
            <a:r>
              <a:rPr lang="en-GB" altLang="fr-FR" sz="1600" dirty="0"/>
              <a:t>="@string/</a:t>
            </a:r>
            <a:r>
              <a:rPr lang="en-GB" altLang="fr-FR" sz="1600" dirty="0" err="1"/>
              <a:t>app_name</a:t>
            </a:r>
            <a:r>
              <a:rPr lang="en-GB" altLang="fr-FR" sz="1600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 dirty="0"/>
              <a:t>            </a:t>
            </a:r>
            <a:r>
              <a:rPr lang="fr-FR" altLang="fr-FR" sz="1600" dirty="0"/>
              <a:t>&lt;</a:t>
            </a:r>
            <a:r>
              <a:rPr lang="fr-FR" altLang="fr-FR" sz="1600" b="1" dirty="0" err="1"/>
              <a:t>intent-filter</a:t>
            </a:r>
            <a:r>
              <a:rPr lang="fr-FR" altLang="fr-FR" sz="1600" dirty="0"/>
              <a:t>&gt; …</a:t>
            </a:r>
            <a:r>
              <a:rPr lang="en-GB" altLang="fr-FR" sz="1600" dirty="0"/>
              <a:t>&lt;/</a:t>
            </a:r>
            <a:r>
              <a:rPr lang="en-GB" altLang="fr-FR" sz="1600" b="1" dirty="0"/>
              <a:t>intent-filter</a:t>
            </a:r>
            <a:r>
              <a:rPr lang="en-GB" altLang="fr-FR" sz="1600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 dirty="0"/>
              <a:t>&lt;/activity&gt;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600" dirty="0"/>
              <a:t>&lt;</a:t>
            </a:r>
            <a:r>
              <a:rPr lang="en-GB" altLang="fr-FR" sz="1600" b="1" dirty="0"/>
              <a:t>activity </a:t>
            </a:r>
            <a:r>
              <a:rPr lang="en-GB" altLang="fr-FR" sz="1600" b="1" dirty="0" err="1"/>
              <a:t>android:name</a:t>
            </a:r>
            <a:r>
              <a:rPr lang="en-GB" altLang="fr-FR" sz="1600" dirty="0"/>
              <a:t>=".BBB"&gt;&lt;/activity&gt;</a:t>
            </a:r>
            <a:endParaRPr lang="fr-FR" altLang="fr-FR" sz="1600" dirty="0"/>
          </a:p>
        </p:txBody>
      </p:sp>
      <p:sp>
        <p:nvSpPr>
          <p:cNvPr id="203789" name="Line 13">
            <a:extLst>
              <a:ext uri="{FF2B5EF4-FFF2-40B4-BE49-F238E27FC236}">
                <a16:creationId xmlns:a16="http://schemas.microsoft.com/office/drawing/2014/main" id="{C6BBC9D5-C78D-46EE-B93A-0525F221A4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8175" y="2924175"/>
            <a:ext cx="1008063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3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3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3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3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3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3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3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3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1" grpId="0" animBg="1"/>
      <p:bldP spid="203782" grpId="0"/>
      <p:bldP spid="203785" grpId="0" animBg="1"/>
      <p:bldP spid="20378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Espace réservé du pied de page 3">
            <a:extLst>
              <a:ext uri="{FF2B5EF4-FFF2-40B4-BE49-F238E27FC236}">
                <a16:creationId xmlns:a16="http://schemas.microsoft.com/office/drawing/2014/main" id="{D075FC0A-BF7F-4AFD-9AED-FA9981A58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9D60BAA-A081-4927-9F4A-85C8329EBF07}" type="slidenum">
              <a:rPr lang="fr-FR" altLang="fr-FR" sz="1200" smtClean="0"/>
              <a:pPr/>
              <a:t>87</a:t>
            </a:fld>
            <a:endParaRPr lang="fr-FR" altLang="fr-FR" sz="1200" dirty="0"/>
          </a:p>
        </p:txBody>
      </p:sp>
      <p:sp>
        <p:nvSpPr>
          <p:cNvPr id="204805" name="Text Box 5">
            <a:extLst>
              <a:ext uri="{FF2B5EF4-FFF2-40B4-BE49-F238E27FC236}">
                <a16:creationId xmlns:a16="http://schemas.microsoft.com/office/drawing/2014/main" id="{875040F2-0861-43E5-B198-AF36DBB9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57338"/>
            <a:ext cx="856932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Dans l'activité A (</a:t>
            </a:r>
            <a:r>
              <a:rPr lang="fr-BE" altLang="fr-FR" b="1" dirty="0">
                <a:solidFill>
                  <a:schemeClr val="accent2"/>
                </a:solidFill>
                <a:sym typeface="Wingdings" panose="05000000000000000000" pitchFamily="2" charset="2"/>
              </a:rPr>
              <a:t>)</a:t>
            </a:r>
            <a:r>
              <a:rPr lang="fr-BE" altLang="fr-FR" b="1" dirty="0">
                <a:solidFill>
                  <a:schemeClr val="accent2"/>
                </a:solidFill>
              </a:rPr>
              <a:t> :</a:t>
            </a:r>
            <a:br>
              <a:rPr lang="fr-BE" altLang="fr-FR" b="1" dirty="0">
                <a:solidFill>
                  <a:schemeClr val="accent2"/>
                </a:solidFill>
              </a:rPr>
            </a:br>
            <a:r>
              <a:rPr lang="fr-BE" altLang="fr-FR" dirty="0"/>
              <a:t>créer le Bundle - créer l'Intent - </a:t>
            </a:r>
            <a:r>
              <a:rPr lang="fr-BE" altLang="fr-FR" dirty="0" err="1"/>
              <a:t>putExtras</a:t>
            </a:r>
            <a:r>
              <a:rPr lang="fr-BE" altLang="fr-FR" dirty="0"/>
              <a:t> du Bundle </a:t>
            </a:r>
            <a:r>
              <a:rPr lang="fr-BE" altLang="fr-FR" b="1" dirty="0">
                <a:solidFill>
                  <a:srgbClr val="FF6600"/>
                </a:solidFill>
              </a:rPr>
              <a:t>MAIS</a:t>
            </a:r>
            <a:r>
              <a:rPr lang="fr-BE" altLang="fr-FR" dirty="0"/>
              <a:t> utiliser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dirty="0"/>
              <a:t>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>
                <a:solidFill>
                  <a:srgbClr val="0000FF"/>
                </a:solidFill>
                <a:highlight>
                  <a:srgbClr val="FFFF00"/>
                </a:highlight>
              </a:rPr>
              <a:t>startActivityForResult</a:t>
            </a:r>
            <a:r>
              <a:rPr lang="fr-FR" altLang="fr-FR" dirty="0"/>
              <a:t> (Intent </a:t>
            </a:r>
            <a:r>
              <a:rPr lang="fr-FR" altLang="fr-FR" dirty="0" err="1"/>
              <a:t>intent</a:t>
            </a:r>
            <a:r>
              <a:rPr lang="fr-FR" altLang="fr-FR" dirty="0"/>
              <a:t>, </a:t>
            </a:r>
            <a:r>
              <a:rPr lang="fr-FR" altLang="fr-FR" dirty="0" err="1"/>
              <a:t>int</a:t>
            </a:r>
            <a:r>
              <a:rPr lang="fr-FR" altLang="fr-FR" dirty="0"/>
              <a:t> </a:t>
            </a:r>
            <a:r>
              <a:rPr lang="fr-FR" altLang="fr-FR" dirty="0" err="1"/>
              <a:t>requestCode</a:t>
            </a:r>
            <a:r>
              <a:rPr lang="fr-FR" altLang="fr-FR" dirty="0"/>
              <a:t>)</a:t>
            </a:r>
            <a:br>
              <a:rPr lang="fr-FR" altLang="fr-FR" dirty="0"/>
            </a:br>
            <a:r>
              <a:rPr lang="fr-FR" altLang="fr-FR" dirty="0"/>
              <a:t>	(le code &gt;=0 peut servir à la cible à identifier la source)</a:t>
            </a:r>
          </a:p>
        </p:txBody>
      </p:sp>
      <p:sp>
        <p:nvSpPr>
          <p:cNvPr id="204806" name="Text Box 6">
            <a:extLst>
              <a:ext uri="{FF2B5EF4-FFF2-40B4-BE49-F238E27FC236}">
                <a16:creationId xmlns:a16="http://schemas.microsoft.com/office/drawing/2014/main" id="{C19CBAF0-DA08-4E79-9D10-0CB9122F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003550"/>
            <a:ext cx="770572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Dans l'activité B :</a:t>
            </a:r>
            <a:br>
              <a:rPr lang="fr-BE" altLang="fr-FR" b="1" dirty="0">
                <a:solidFill>
                  <a:schemeClr val="accent2"/>
                </a:solidFill>
              </a:rPr>
            </a:br>
            <a:r>
              <a:rPr lang="fr-BE" altLang="fr-FR" dirty="0"/>
              <a:t>dans la méthode </a:t>
            </a:r>
            <a:r>
              <a:rPr lang="fr-FR" altLang="fr-FR" dirty="0"/>
              <a:t>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 :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récupérer l'Intent : </a:t>
            </a:r>
            <a:r>
              <a:rPr lang="fr-BE" altLang="fr-FR" dirty="0" err="1"/>
              <a:t>getIntent</a:t>
            </a:r>
            <a:r>
              <a:rPr lang="fr-BE" altLang="fr-FR" dirty="0"/>
              <a:t> () </a:t>
            </a:r>
            <a:br>
              <a:rPr lang="fr-BE" altLang="fr-FR" dirty="0"/>
            </a:b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BE" altLang="fr-FR" dirty="0"/>
              <a:t>en extraire le Bundle : </a:t>
            </a:r>
            <a:r>
              <a:rPr lang="fr-FR" altLang="fr-FR" dirty="0" err="1"/>
              <a:t>getExtras</a:t>
            </a:r>
            <a:r>
              <a:rPr lang="fr-FR" altLang="fr-FR" dirty="0"/>
              <a:t> ()</a:t>
            </a:r>
            <a:br>
              <a:rPr lang="fr-FR" altLang="fr-FR" dirty="0"/>
            </a:br>
            <a:r>
              <a:rPr lang="fr-BE" altLang="fr-FR" dirty="0">
                <a:sym typeface="Symbol" panose="05050102010706020507" pitchFamily="18" charset="2"/>
              </a:rPr>
              <a:t> </a:t>
            </a:r>
            <a:r>
              <a:rPr lang="fr-FR" altLang="fr-FR" dirty="0"/>
              <a:t>après analyse, envoyer un code de résultat avec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public final void </a:t>
            </a:r>
            <a:r>
              <a:rPr lang="en-US" altLang="fr-FR" b="1" dirty="0" err="1">
                <a:highlight>
                  <a:srgbClr val="FFFF00"/>
                </a:highlight>
              </a:rPr>
              <a:t>setResult</a:t>
            </a:r>
            <a:r>
              <a:rPr lang="en-US" altLang="fr-FR" dirty="0"/>
              <a:t> (int </a:t>
            </a:r>
            <a:r>
              <a:rPr lang="en-US" altLang="fr-FR" dirty="0" err="1"/>
              <a:t>resultCode</a:t>
            </a:r>
            <a:r>
              <a:rPr lang="en-US" altLang="fr-FR" dirty="0"/>
              <a:t>)</a:t>
            </a:r>
            <a:endParaRPr lang="fr-FR" altLang="fr-FR" dirty="0"/>
          </a:p>
        </p:txBody>
      </p:sp>
      <p:sp>
        <p:nvSpPr>
          <p:cNvPr id="204807" name="Text Box 7">
            <a:extLst>
              <a:ext uri="{FF2B5EF4-FFF2-40B4-BE49-F238E27FC236}">
                <a16:creationId xmlns:a16="http://schemas.microsoft.com/office/drawing/2014/main" id="{992765A5-CDAD-4BD7-AC61-37D84ECF2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286375"/>
            <a:ext cx="8964612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dirty="0">
                <a:solidFill>
                  <a:schemeClr val="accent2"/>
                </a:solidFill>
              </a:rPr>
              <a:t>Dans l'activité A (</a:t>
            </a:r>
            <a:r>
              <a:rPr lang="fr-BE" altLang="fr-FR" b="1" dirty="0">
                <a:solidFill>
                  <a:schemeClr val="accent2"/>
                </a:solidFill>
                <a:sym typeface="Wingdings" panose="05000000000000000000" pitchFamily="2" charset="2"/>
              </a:rPr>
              <a:t>)</a:t>
            </a:r>
            <a:r>
              <a:rPr lang="fr-BE" altLang="fr-FR" b="1" dirty="0">
                <a:solidFill>
                  <a:schemeClr val="accent2"/>
                </a:solidFill>
              </a:rPr>
              <a:t> :</a:t>
            </a:r>
            <a:r>
              <a:rPr lang="fr-BE" altLang="fr-FR" dirty="0"/>
              <a:t> ajouter la méthode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protected void </a:t>
            </a:r>
            <a:r>
              <a:rPr lang="en-US" altLang="fr-FR" b="1" dirty="0" err="1">
                <a:highlight>
                  <a:srgbClr val="FFFF00"/>
                </a:highlight>
              </a:rPr>
              <a:t>onActivityResult</a:t>
            </a:r>
            <a:r>
              <a:rPr lang="en-US" altLang="fr-FR" dirty="0"/>
              <a:t> (int </a:t>
            </a:r>
            <a:r>
              <a:rPr lang="en-US" altLang="fr-FR" dirty="0" err="1"/>
              <a:t>requestCode</a:t>
            </a:r>
            <a:r>
              <a:rPr lang="en-US" altLang="fr-FR" dirty="0"/>
              <a:t>, int </a:t>
            </a:r>
            <a:r>
              <a:rPr lang="en-US" altLang="fr-FR" dirty="0" err="1"/>
              <a:t>resultCode</a:t>
            </a:r>
            <a:r>
              <a:rPr lang="en-US" altLang="fr-FR" dirty="0"/>
              <a:t>, Intent data)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US" altLang="fr-FR" dirty="0"/>
              <a:t>dans </a:t>
            </a:r>
            <a:r>
              <a:rPr lang="en-US" altLang="fr-FR" dirty="0" err="1"/>
              <a:t>laquelle</a:t>
            </a:r>
            <a:r>
              <a:rPr lang="en-US" altLang="fr-FR" dirty="0"/>
              <a:t> on </a:t>
            </a:r>
            <a:r>
              <a:rPr lang="en-US" altLang="fr-FR" dirty="0" err="1"/>
              <a:t>récupère</a:t>
            </a:r>
            <a:r>
              <a:rPr lang="en-US" altLang="fr-FR" dirty="0"/>
              <a:t> le code </a:t>
            </a:r>
            <a:r>
              <a:rPr lang="en-US" altLang="fr-FR" dirty="0" err="1"/>
              <a:t>renvoyé</a:t>
            </a:r>
            <a:r>
              <a:rPr lang="en-US" altLang="fr-FR" dirty="0"/>
              <a:t> par </a:t>
            </a:r>
            <a:r>
              <a:rPr lang="en-US" altLang="fr-FR" dirty="0" err="1"/>
              <a:t>l'activité</a:t>
            </a:r>
            <a:r>
              <a:rPr lang="en-US" altLang="fr-FR" dirty="0"/>
              <a:t> B </a:t>
            </a:r>
            <a:r>
              <a:rPr lang="en-US" altLang="fr-FR" dirty="0" err="1"/>
              <a:t>quand</a:t>
            </a:r>
            <a:r>
              <a:rPr lang="en-US" altLang="fr-FR" dirty="0"/>
              <a:t> </a:t>
            </a:r>
            <a:r>
              <a:rPr lang="en-US" altLang="fr-FR" dirty="0" err="1"/>
              <a:t>elle</a:t>
            </a:r>
            <a:r>
              <a:rPr lang="en-US" altLang="fr-FR" dirty="0"/>
              <a:t> </a:t>
            </a:r>
            <a:r>
              <a:rPr lang="en-US" altLang="fr-FR" dirty="0" err="1"/>
              <a:t>s'est</a:t>
            </a:r>
            <a:r>
              <a:rPr lang="en-US" altLang="fr-FR" dirty="0"/>
              <a:t> </a:t>
            </a:r>
            <a:r>
              <a:rPr lang="en-US" altLang="fr-FR" dirty="0" err="1"/>
              <a:t>terminée</a:t>
            </a:r>
            <a:r>
              <a:rPr lang="en-US" altLang="fr-FR" dirty="0"/>
              <a:t>.</a:t>
            </a:r>
            <a:endParaRPr lang="fr-FR" altLang="fr-FR" dirty="0"/>
          </a:p>
        </p:txBody>
      </p:sp>
      <p:sp>
        <p:nvSpPr>
          <p:cNvPr id="204808" name="Text Box 8">
            <a:extLst>
              <a:ext uri="{FF2B5EF4-FFF2-40B4-BE49-F238E27FC236}">
                <a16:creationId xmlns:a16="http://schemas.microsoft.com/office/drawing/2014/main" id="{C676F748-ED7E-44DC-957A-09EA610EC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6264275" cy="406400"/>
          </a:xfrm>
          <a:prstGeom prst="rect">
            <a:avLst/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2) A </a:t>
            </a:r>
            <a:r>
              <a:rPr lang="fr-BE" altLang="fr-FR" dirty="0">
                <a:highlight>
                  <a:srgbClr val="FFFF00"/>
                </a:highlight>
                <a:sym typeface="Wingdings" panose="05000000000000000000" pitchFamily="2" charset="2"/>
              </a:rPr>
              <a:t></a:t>
            </a:r>
            <a:r>
              <a:rPr lang="fr-BE" altLang="fr-FR" dirty="0">
                <a:sym typeface="Wingdings" panose="05000000000000000000" pitchFamily="2" charset="2"/>
              </a:rPr>
              <a:t> B : envoi d'un </a:t>
            </a:r>
            <a:r>
              <a:rPr lang="fr-BE" altLang="fr-FR" dirty="0" err="1">
                <a:sym typeface="Wingdings" panose="05000000000000000000" pitchFamily="2" charset="2"/>
              </a:rPr>
              <a:t>intent</a:t>
            </a:r>
            <a:r>
              <a:rPr lang="fr-FR" altLang="fr-FR" dirty="0"/>
              <a:t> avec attente d'une réponse</a:t>
            </a:r>
          </a:p>
        </p:txBody>
      </p:sp>
      <p:sp>
        <p:nvSpPr>
          <p:cNvPr id="95239" name="Text Box 10">
            <a:extLst>
              <a:ext uri="{FF2B5EF4-FFF2-40B4-BE49-F238E27FC236}">
                <a16:creationId xmlns:a16="http://schemas.microsoft.com/office/drawing/2014/main" id="{F4851722-7158-487A-B693-1AEDE120B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(10/19)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4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4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4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4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4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4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4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4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4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ce réservé du pied de page 3">
            <a:extLst>
              <a:ext uri="{FF2B5EF4-FFF2-40B4-BE49-F238E27FC236}">
                <a16:creationId xmlns:a16="http://schemas.microsoft.com/office/drawing/2014/main" id="{BC3BAFCC-6D0C-4624-9406-F2622C2C2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65588149-2711-4E68-BD46-6A6F7533BA14}" type="slidenum">
              <a:rPr lang="fr-FR" altLang="fr-FR" sz="1200" smtClean="0"/>
              <a:pPr/>
              <a:t>88</a:t>
            </a:fld>
            <a:endParaRPr lang="fr-FR" altLang="fr-FR" sz="1200" dirty="0"/>
          </a:p>
        </p:txBody>
      </p:sp>
      <p:sp>
        <p:nvSpPr>
          <p:cNvPr id="96259" name="Text Box 14">
            <a:extLst>
              <a:ext uri="{FF2B5EF4-FFF2-40B4-BE49-F238E27FC236}">
                <a16:creationId xmlns:a16="http://schemas.microsoft.com/office/drawing/2014/main" id="{750C1DE3-E6C7-432F-BEA5-B41D3253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25538"/>
            <a:ext cx="698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 u="sng">
                <a:solidFill>
                  <a:srgbClr val="6600CC"/>
                </a:solidFill>
              </a:rPr>
              <a:t>5. Dialogue entre deux activités par intent</a:t>
            </a:r>
            <a:endParaRPr lang="fr-FR" altLang="fr-FR" b="1" u="sng">
              <a:solidFill>
                <a:srgbClr val="6600CC"/>
              </a:solidFill>
            </a:endParaRPr>
          </a:p>
        </p:txBody>
      </p:sp>
      <p:sp>
        <p:nvSpPr>
          <p:cNvPr id="200720" name="Text Box 16">
            <a:extLst>
              <a:ext uri="{FF2B5EF4-FFF2-40B4-BE49-F238E27FC236}">
                <a16:creationId xmlns:a16="http://schemas.microsoft.com/office/drawing/2014/main" id="{2A47D675-3623-41E5-A18B-8D83C8195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1669799"/>
            <a:ext cx="1944687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600" dirty="0"/>
              <a:t>Projet = une </a:t>
            </a:r>
            <a:r>
              <a:rPr lang="fr-BE" altLang="fr-FR" sz="1600" dirty="0">
                <a:highlight>
                  <a:srgbClr val="CC66FF"/>
                </a:highlight>
              </a:rPr>
              <a:t>première activité </a:t>
            </a:r>
            <a:r>
              <a:rPr lang="fr-BE" altLang="fr-FR" sz="1600" b="1" dirty="0" err="1"/>
              <a:t>MainActivity</a:t>
            </a:r>
            <a:r>
              <a:rPr lang="fr-BE" altLang="fr-FR" sz="1600" dirty="0"/>
              <a:t> demande l'introduction d'un login. </a:t>
            </a:r>
          </a:p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600" dirty="0"/>
              <a:t>Un appui sur un bouton permet d'envoyer par </a:t>
            </a:r>
            <a:r>
              <a:rPr lang="fr-BE" altLang="fr-FR" sz="1600" dirty="0" err="1"/>
              <a:t>intent</a:t>
            </a:r>
            <a:r>
              <a:rPr lang="fr-BE" altLang="fr-FR" sz="1600" dirty="0"/>
              <a:t> ce login à une </a:t>
            </a:r>
            <a:r>
              <a:rPr lang="fr-BE" altLang="fr-FR" sz="1600" dirty="0">
                <a:highlight>
                  <a:srgbClr val="CC66FF"/>
                </a:highlight>
              </a:rPr>
              <a:t>deuxième activité </a:t>
            </a:r>
            <a:r>
              <a:rPr lang="fr-BE" altLang="fr-FR" sz="1600" b="1" dirty="0" err="1"/>
              <a:t>ContactActivity</a:t>
            </a:r>
            <a:r>
              <a:rPr lang="fr-BE" altLang="fr-FR" sz="1600" dirty="0"/>
              <a:t> (celle-ci s'adressera ensuite à un service </a:t>
            </a:r>
            <a:r>
              <a:rPr lang="fr-BE" altLang="fr-FR" sz="1600" b="1" dirty="0" err="1"/>
              <a:t>RandomService</a:t>
            </a:r>
            <a:r>
              <a:rPr lang="fr-BE" altLang="fr-FR" sz="1600" dirty="0"/>
              <a:t> qui émet un nombre aléatoire dans un toast – voir plus loin). </a:t>
            </a:r>
            <a:endParaRPr lang="fr-FR" altLang="fr-FR" sz="1600" dirty="0"/>
          </a:p>
        </p:txBody>
      </p:sp>
      <p:pic>
        <p:nvPicPr>
          <p:cNvPr id="200721" name="Picture 17">
            <a:extLst>
              <a:ext uri="{FF2B5EF4-FFF2-40B4-BE49-F238E27FC236}">
                <a16:creationId xmlns:a16="http://schemas.microsoft.com/office/drawing/2014/main" id="{E277F9C4-1D89-4DA6-BA63-6065D2278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657350"/>
            <a:ext cx="3232150" cy="508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22" name="Picture 18">
            <a:extLst>
              <a:ext uri="{FF2B5EF4-FFF2-40B4-BE49-F238E27FC236}">
                <a16:creationId xmlns:a16="http://schemas.microsoft.com/office/drawing/2014/main" id="{EF0FE5C1-149D-4C99-A04C-04E563925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525" y="1646238"/>
            <a:ext cx="3309938" cy="5095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23" name="Line 19">
            <a:extLst>
              <a:ext uri="{FF2B5EF4-FFF2-40B4-BE49-F238E27FC236}">
                <a16:creationId xmlns:a16="http://schemas.microsoft.com/office/drawing/2014/main" id="{6EF69930-CB2E-4B81-A455-4B056811A4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284538"/>
            <a:ext cx="2376488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96264" name="Text Box 20">
            <a:extLst>
              <a:ext uri="{FF2B5EF4-FFF2-40B4-BE49-F238E27FC236}">
                <a16:creationId xmlns:a16="http://schemas.microsoft.com/office/drawing/2014/main" id="{5281C23B-C324-4B7F-A3A7-C1AC45A99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(11/19)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pic>
        <p:nvPicPr>
          <p:cNvPr id="96265" name="Picture 21">
            <a:extLst>
              <a:ext uri="{FF2B5EF4-FFF2-40B4-BE49-F238E27FC236}">
                <a16:creationId xmlns:a16="http://schemas.microsoft.com/office/drawing/2014/main" id="{3B75B0AC-071C-4A6C-885F-13BE3D7C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88913"/>
            <a:ext cx="1119188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500"/>
                                        <p:tgtEl>
                                          <p:spTgt spid="20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Espace réservé du pied de page 3">
            <a:extLst>
              <a:ext uri="{FF2B5EF4-FFF2-40B4-BE49-F238E27FC236}">
                <a16:creationId xmlns:a16="http://schemas.microsoft.com/office/drawing/2014/main" id="{2A83D434-BD93-4F1C-8C93-A511428A1A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01D4E10-3922-41E7-9B51-8AAD095E728C}" type="slidenum">
              <a:rPr lang="fr-FR" altLang="fr-FR" sz="1200" smtClean="0"/>
              <a:pPr/>
              <a:t>89</a:t>
            </a:fld>
            <a:endParaRPr lang="fr-FR" altLang="fr-FR" sz="1200" dirty="0"/>
          </a:p>
        </p:txBody>
      </p:sp>
      <p:sp>
        <p:nvSpPr>
          <p:cNvPr id="515076" name="Text Box 4">
            <a:extLst>
              <a:ext uri="{FF2B5EF4-FFF2-40B4-BE49-F238E27FC236}">
                <a16:creationId xmlns:a16="http://schemas.microsoft.com/office/drawing/2014/main" id="{FAD3290B-7A64-44B1-BB0E-D882E0D0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96975"/>
            <a:ext cx="8785225" cy="5588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&lt;?xml version="1.0" </a:t>
            </a:r>
            <a:r>
              <a:rPr lang="fr-FR" altLang="fr-FR" dirty="0" err="1"/>
              <a:t>encoding</a:t>
            </a:r>
            <a:r>
              <a:rPr lang="fr-FR" altLang="fr-FR" dirty="0"/>
              <a:t>="utf-8"?&gt;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&lt;</a:t>
            </a:r>
            <a:r>
              <a:rPr lang="fr-FR" altLang="fr-FR" b="1" dirty="0" err="1"/>
              <a:t>manifest</a:t>
            </a:r>
            <a:r>
              <a:rPr lang="fr-FR" altLang="fr-FR" dirty="0"/>
              <a:t> </a:t>
            </a:r>
            <a:r>
              <a:rPr lang="fr-FR" altLang="fr-FR" dirty="0" err="1"/>
              <a:t>xmlns:android</a:t>
            </a:r>
            <a:r>
              <a:rPr lang="fr-FR" altLang="fr-FR" dirty="0"/>
              <a:t>="http://schemas.android.com/</a:t>
            </a:r>
            <a:r>
              <a:rPr lang="fr-FR" altLang="fr-FR" dirty="0" err="1"/>
              <a:t>apk</a:t>
            </a:r>
            <a:r>
              <a:rPr lang="fr-FR" altLang="fr-FR" dirty="0"/>
              <a:t>/</a:t>
            </a:r>
            <a:r>
              <a:rPr lang="fr-FR" altLang="fr-FR" dirty="0" err="1"/>
              <a:t>res</a:t>
            </a:r>
            <a:r>
              <a:rPr lang="fr-FR" altLang="fr-FR" dirty="0"/>
              <a:t>/</a:t>
            </a:r>
            <a:r>
              <a:rPr lang="fr-FR" altLang="fr-FR" dirty="0" err="1"/>
              <a:t>android</a:t>
            </a:r>
            <a:r>
              <a:rPr lang="fr-FR" altLang="fr-FR" dirty="0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package="</a:t>
            </a:r>
            <a:r>
              <a:rPr lang="fr-FR" altLang="fr-FR" dirty="0" err="1"/>
              <a:t>my.essais.basics</a:t>
            </a:r>
            <a:r>
              <a:rPr lang="fr-FR" altLang="fr-FR" dirty="0"/>
              <a:t>" </a:t>
            </a:r>
            <a:r>
              <a:rPr lang="fr-FR" altLang="fr-FR" dirty="0" err="1"/>
              <a:t>android:versionCode</a:t>
            </a:r>
            <a:r>
              <a:rPr lang="fr-FR" altLang="fr-FR" dirty="0"/>
              <a:t>="1"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</a:t>
            </a:r>
            <a:r>
              <a:rPr lang="fr-FR" altLang="fr-FR" dirty="0" err="1"/>
              <a:t>android:versionName</a:t>
            </a:r>
            <a:r>
              <a:rPr lang="fr-FR" altLang="fr-FR" dirty="0"/>
              <a:t>="1.0"&gt;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&lt;</a:t>
            </a:r>
            <a:r>
              <a:rPr lang="fr-FR" altLang="fr-FR" b="1" dirty="0"/>
              <a:t>application</a:t>
            </a:r>
            <a:r>
              <a:rPr lang="fr-FR" altLang="fr-FR" dirty="0"/>
              <a:t> </a:t>
            </a:r>
            <a:r>
              <a:rPr lang="fr-FR" altLang="fr-FR" dirty="0" err="1"/>
              <a:t>android:label</a:t>
            </a:r>
            <a:r>
              <a:rPr lang="fr-FR" altLang="fr-FR" dirty="0"/>
              <a:t>="@string/</a:t>
            </a:r>
            <a:r>
              <a:rPr lang="fr-FR" altLang="fr-FR" dirty="0" err="1"/>
              <a:t>app_name</a:t>
            </a:r>
            <a:r>
              <a:rPr lang="fr-FR" altLang="fr-FR" dirty="0"/>
              <a:t>" 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FF00"/>
                </a:highlight>
              </a:rPr>
              <a:t>        &lt;</a:t>
            </a:r>
            <a:r>
              <a:rPr lang="fr-FR" altLang="fr-FR" b="1" u="sng" dirty="0" err="1">
                <a:highlight>
                  <a:srgbClr val="FFFF00"/>
                </a:highlight>
              </a:rPr>
              <a:t>activity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 err="1">
                <a:highlight>
                  <a:srgbClr val="FFFF00"/>
                </a:highlight>
              </a:rPr>
              <a:t>android:name</a:t>
            </a:r>
            <a:r>
              <a:rPr lang="fr-FR" altLang="fr-FR" dirty="0">
                <a:highlight>
                  <a:srgbClr val="FFFF00"/>
                </a:highlight>
              </a:rPr>
              <a:t>="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MainActivity</a:t>
            </a:r>
            <a:r>
              <a:rPr lang="fr-FR" altLang="fr-FR" dirty="0"/>
              <a:t>" </a:t>
            </a:r>
            <a:r>
              <a:rPr lang="fr-FR" altLang="fr-FR" dirty="0" err="1"/>
              <a:t>android:label</a:t>
            </a:r>
            <a:r>
              <a:rPr lang="fr-FR" altLang="fr-FR" dirty="0"/>
              <a:t>="@string/</a:t>
            </a:r>
            <a:r>
              <a:rPr lang="fr-FR" altLang="fr-FR" dirty="0" err="1"/>
              <a:t>app_name</a:t>
            </a:r>
            <a:r>
              <a:rPr lang="fr-FR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&lt;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&lt;action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android.intent.action.</a:t>
            </a:r>
            <a:r>
              <a:rPr lang="fr-FR" altLang="fr-FR" b="1" dirty="0" err="1">
                <a:solidFill>
                  <a:srgbClr val="FF0000"/>
                </a:solidFill>
              </a:rPr>
              <a:t>MAIN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</a:t>
            </a:r>
            <a:r>
              <a:rPr lang="fr-FR" altLang="fr-FR" dirty="0" err="1"/>
              <a:t>category</a:t>
            </a:r>
            <a:r>
              <a:rPr lang="fr-FR" altLang="fr-FR" dirty="0"/>
              <a:t>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android.intent.category.LAUNCHER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&lt;/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&lt;/</a:t>
            </a:r>
            <a:r>
              <a:rPr lang="fr-FR" altLang="fr-FR" dirty="0" err="1"/>
              <a:t>activity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FF00"/>
                </a:highlight>
              </a:rPr>
              <a:t>        &lt;</a:t>
            </a:r>
            <a:r>
              <a:rPr lang="fr-FR" altLang="fr-FR" b="1" u="sng" dirty="0" err="1">
                <a:highlight>
                  <a:srgbClr val="FFFF00"/>
                </a:highlight>
              </a:rPr>
              <a:t>activity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dirty="0" err="1">
                <a:highlight>
                  <a:srgbClr val="FFFF00"/>
                </a:highlight>
              </a:rPr>
              <a:t>android:name</a:t>
            </a:r>
            <a:r>
              <a:rPr lang="fr-FR" altLang="fr-FR" dirty="0">
                <a:highlight>
                  <a:srgbClr val="FFFF00"/>
                </a:highlight>
              </a:rPr>
              <a:t>="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ContactActivity</a:t>
            </a:r>
            <a:r>
              <a:rPr lang="fr-FR" altLang="fr-FR" dirty="0">
                <a:highlight>
                  <a:srgbClr val="FFFF00"/>
                </a:highlight>
              </a:rPr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</a:t>
            </a:r>
            <a:r>
              <a:rPr lang="fr-FR" altLang="fr-FR" dirty="0" err="1"/>
              <a:t>android:label</a:t>
            </a:r>
            <a:r>
              <a:rPr lang="fr-FR" altLang="fr-FR" dirty="0"/>
              <a:t>="@string/</a:t>
            </a:r>
            <a:r>
              <a:rPr lang="fr-FR" altLang="fr-FR" dirty="0" err="1"/>
              <a:t>suite_name</a:t>
            </a:r>
            <a:r>
              <a:rPr lang="fr-FR" altLang="fr-FR" dirty="0"/>
              <a:t>"&gt;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&lt;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&lt;action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android.intent.action.</a:t>
            </a:r>
            <a:r>
              <a:rPr lang="fr-FR" altLang="fr-FR" b="1" dirty="0" err="1">
                <a:solidFill>
                  <a:srgbClr val="FF0000"/>
                </a:solidFill>
              </a:rPr>
              <a:t>DEFAULT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&lt;</a:t>
            </a:r>
            <a:r>
              <a:rPr lang="fr-FR" altLang="fr-FR" dirty="0" err="1"/>
              <a:t>category</a:t>
            </a:r>
            <a:r>
              <a:rPr lang="fr-FR" altLang="fr-FR" dirty="0"/>
              <a:t> </a:t>
            </a:r>
            <a:r>
              <a:rPr lang="fr-FR" altLang="fr-FR" dirty="0" err="1"/>
              <a:t>android:name</a:t>
            </a:r>
            <a:r>
              <a:rPr lang="fr-FR" altLang="fr-FR" dirty="0"/>
              <a:t>="</a:t>
            </a:r>
            <a:r>
              <a:rPr lang="fr-FR" altLang="fr-FR" dirty="0" err="1"/>
              <a:t>android.intent.category.DEFAULT</a:t>
            </a:r>
            <a:r>
              <a:rPr lang="fr-FR" altLang="fr-FR" dirty="0"/>
              <a:t>" /&gt;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&lt;/</a:t>
            </a:r>
            <a:r>
              <a:rPr lang="fr-FR" altLang="fr-FR" dirty="0" err="1"/>
              <a:t>intent-filter</a:t>
            </a:r>
            <a:r>
              <a:rPr lang="fr-FR" altLang="fr-FR" dirty="0"/>
              <a:t>&gt;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&lt;/</a:t>
            </a:r>
            <a:r>
              <a:rPr lang="fr-FR" altLang="fr-FR" dirty="0" err="1"/>
              <a:t>activity</a:t>
            </a:r>
            <a:r>
              <a:rPr lang="fr-FR" altLang="fr-FR" dirty="0"/>
              <a:t>&gt;</a:t>
            </a:r>
          </a:p>
        </p:txBody>
      </p:sp>
      <p:sp>
        <p:nvSpPr>
          <p:cNvPr id="515077" name="Text Box 5">
            <a:extLst>
              <a:ext uri="{FF2B5EF4-FFF2-40B4-BE49-F238E27FC236}">
                <a16:creationId xmlns:a16="http://schemas.microsoft.com/office/drawing/2014/main" id="{6A7B7FA7-47F3-4BF9-996B-066BC461C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3" y="908050"/>
            <a:ext cx="2592387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b="1">
                <a:solidFill>
                  <a:schemeClr val="accent2"/>
                </a:solidFill>
              </a:rPr>
              <a:t>AndoidManifest.xml</a:t>
            </a:r>
            <a:endParaRPr lang="fr-FR" altLang="fr-FR" b="1">
              <a:solidFill>
                <a:schemeClr val="accent2"/>
              </a:solidFill>
            </a:endParaRPr>
          </a:p>
        </p:txBody>
      </p:sp>
      <p:sp>
        <p:nvSpPr>
          <p:cNvPr id="97285" name="Text Box 6">
            <a:extLst>
              <a:ext uri="{FF2B5EF4-FFF2-40B4-BE49-F238E27FC236}">
                <a16:creationId xmlns:a16="http://schemas.microsoft.com/office/drawing/2014/main" id="{7B7AA380-AA7B-49F3-B348-DE47939D8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(12/19)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15079" name="Text Box 7">
            <a:extLst>
              <a:ext uri="{FF2B5EF4-FFF2-40B4-BE49-F238E27FC236}">
                <a16:creationId xmlns:a16="http://schemas.microsoft.com/office/drawing/2014/main" id="{463886D1-6C61-4F23-B080-89746F24A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009" y="5420"/>
            <a:ext cx="4321175" cy="8255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sz="1600" dirty="0"/>
              <a:t>Le fichier manifeste déclare essentiellement les composants de l'application, pour l'instant les deux activités :</a:t>
            </a:r>
            <a:r>
              <a:rPr lang="fr-FR" altLang="fr-FR" sz="16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15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1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3" dur="500"/>
                                        <p:tgtEl>
                                          <p:spTgt spid="51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076" grpId="0" animBg="1"/>
      <p:bldP spid="515077" grpId="0" animBg="1"/>
      <p:bldP spid="5150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u pied de page 3">
            <a:extLst>
              <a:ext uri="{FF2B5EF4-FFF2-40B4-BE49-F238E27FC236}">
                <a16:creationId xmlns:a16="http://schemas.microsoft.com/office/drawing/2014/main" id="{F79E874C-B7F1-48AA-9139-F2B74251C3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A7E7B01-37F4-4BCA-938C-B0C3F000BB8A}" type="slidenum">
              <a:rPr lang="fr-FR" altLang="fr-FR" sz="1200" smtClean="0"/>
              <a:pPr/>
              <a:t>9</a:t>
            </a:fld>
            <a:endParaRPr lang="fr-FR" altLang="fr-FR" sz="1200" dirty="0"/>
          </a:p>
        </p:txBody>
      </p:sp>
      <p:sp>
        <p:nvSpPr>
          <p:cNvPr id="474116" name="Text Box 4">
            <a:extLst>
              <a:ext uri="{FF2B5EF4-FFF2-40B4-BE49-F238E27FC236}">
                <a16:creationId xmlns:a16="http://schemas.microsoft.com/office/drawing/2014/main" id="{E9FE2CA1-5205-4D1A-B624-F2502C75F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636838"/>
            <a:ext cx="8785225" cy="16922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fr-FR" altLang="fr-FR" dirty="0"/>
              <a:t>L'unité classique des tailles des composants est </a:t>
            </a:r>
            <a:r>
              <a:rPr lang="fr-FR" altLang="fr-FR" dirty="0">
                <a:highlight>
                  <a:srgbClr val="FFFF00"/>
                </a:highlight>
              </a:rPr>
              <a:t>le 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dp</a:t>
            </a:r>
            <a:r>
              <a:rPr lang="fr-FR" altLang="fr-FR" dirty="0">
                <a:highlight>
                  <a:srgbClr val="FFFF00"/>
                </a:highlight>
              </a:rPr>
              <a:t> ou 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dip</a:t>
            </a:r>
            <a:r>
              <a:rPr lang="fr-FR" altLang="fr-FR" dirty="0">
                <a:highlight>
                  <a:srgbClr val="FFFF00"/>
                </a:highlight>
              </a:rPr>
              <a:t> (</a:t>
            </a:r>
            <a:r>
              <a:rPr lang="fr-FR" altLang="fr-FR" b="1" dirty="0" err="1">
                <a:highlight>
                  <a:srgbClr val="FFFF00"/>
                </a:highlight>
              </a:rPr>
              <a:t>d</a:t>
            </a:r>
            <a:r>
              <a:rPr lang="fr-FR" altLang="fr-FR" dirty="0" err="1">
                <a:highlight>
                  <a:srgbClr val="FFFF00"/>
                </a:highlight>
              </a:rPr>
              <a:t>ensity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b="1" dirty="0" err="1">
                <a:highlight>
                  <a:srgbClr val="FFFF00"/>
                </a:highlight>
              </a:rPr>
              <a:t>i</a:t>
            </a:r>
            <a:r>
              <a:rPr lang="fr-FR" altLang="fr-FR" dirty="0" err="1">
                <a:highlight>
                  <a:srgbClr val="FFFF00"/>
                </a:highlight>
              </a:rPr>
              <a:t>ndependent</a:t>
            </a:r>
            <a:r>
              <a:rPr lang="fr-FR" altLang="fr-FR" dirty="0">
                <a:highlight>
                  <a:srgbClr val="FFFF00"/>
                </a:highlight>
              </a:rPr>
              <a:t> </a:t>
            </a:r>
            <a:r>
              <a:rPr lang="fr-FR" altLang="fr-FR" b="1" dirty="0">
                <a:highlight>
                  <a:srgbClr val="FFFF00"/>
                </a:highlight>
              </a:rPr>
              <a:t>p</a:t>
            </a:r>
            <a:r>
              <a:rPr lang="fr-FR" altLang="fr-FR" dirty="0">
                <a:highlight>
                  <a:srgbClr val="FFFF00"/>
                </a:highlight>
              </a:rPr>
              <a:t>ixel)</a:t>
            </a:r>
            <a:r>
              <a:rPr lang="fr-FR" altLang="fr-FR" dirty="0"/>
              <a:t> : elle se base sur la densité de pixels d'un écran pour définir la taille du composant considéré et </a:t>
            </a:r>
            <a:r>
              <a:rPr lang="fr-FR" altLang="fr-FR" b="1" dirty="0"/>
              <a:t>correspond plus ou moins à 1 pixel sur un écran de 160 dpi</a:t>
            </a:r>
            <a:r>
              <a:rPr lang="fr-FR" altLang="fr-FR" dirty="0"/>
              <a:t> (</a:t>
            </a:r>
            <a:r>
              <a:rPr lang="fr-FR" altLang="fr-FR" b="1" dirty="0"/>
              <a:t>d</a:t>
            </a:r>
            <a:r>
              <a:rPr lang="fr-FR" altLang="fr-FR" dirty="0"/>
              <a:t>ot </a:t>
            </a:r>
            <a:r>
              <a:rPr lang="fr-FR" altLang="fr-FR" b="1" dirty="0"/>
              <a:t>p</a:t>
            </a:r>
            <a:r>
              <a:rPr lang="fr-FR" altLang="fr-FR" dirty="0"/>
              <a:t>er </a:t>
            </a:r>
            <a:r>
              <a:rPr lang="fr-FR" altLang="fr-FR" b="1" dirty="0" err="1"/>
              <a:t>i</a:t>
            </a:r>
            <a:r>
              <a:rPr lang="fr-FR" altLang="fr-FR" dirty="0" err="1"/>
              <a:t>nch</a:t>
            </a:r>
            <a:r>
              <a:rPr lang="fr-FR" altLang="fr-FR" dirty="0"/>
              <a:t> = pixel par pouce).     </a:t>
            </a:r>
          </a:p>
          <a:p>
            <a:pPr eaLnBrk="1" hangingPunct="1">
              <a:spcBef>
                <a:spcPct val="0"/>
              </a:spcBef>
              <a:defRPr/>
            </a:pPr>
            <a:br>
              <a:rPr lang="fr-FR" altLang="fr-FR" sz="500" dirty="0"/>
            </a:br>
            <a:r>
              <a:rPr lang="fr-FR" altLang="fr-FR" dirty="0"/>
              <a:t>Si px désigne la taille en pixels et dpi la taille d'une image, alors :</a:t>
            </a:r>
          </a:p>
        </p:txBody>
      </p:sp>
      <p:sp>
        <p:nvSpPr>
          <p:cNvPr id="474117" name="Text Box 5">
            <a:extLst>
              <a:ext uri="{FF2B5EF4-FFF2-40B4-BE49-F238E27FC236}">
                <a16:creationId xmlns:a16="http://schemas.microsoft.com/office/drawing/2014/main" id="{1AD5222E-1C60-4137-A772-5C9F5F67C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365625"/>
            <a:ext cx="7921625" cy="406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dp = px / (dpi/160) = px * 160 / dpi         ou 		px = dp * (dpi / 160)</a:t>
            </a:r>
          </a:p>
        </p:txBody>
      </p:sp>
      <p:sp>
        <p:nvSpPr>
          <p:cNvPr id="474118" name="Text Box 6">
            <a:extLst>
              <a:ext uri="{FF2B5EF4-FFF2-40B4-BE49-F238E27FC236}">
                <a16:creationId xmlns:a16="http://schemas.microsoft.com/office/drawing/2014/main" id="{91795A07-5600-469A-AFD9-85C5F9FB2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4816475"/>
            <a:ext cx="9001125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fr-FR" altLang="fr-FR" dirty="0"/>
              <a:t>On parle encore d'"</a:t>
            </a:r>
            <a:r>
              <a:rPr lang="fr-FR" altLang="fr-FR" b="1" dirty="0">
                <a:solidFill>
                  <a:srgbClr val="0000FF"/>
                </a:solidFill>
                <a:highlight>
                  <a:srgbClr val="FFFF00"/>
                </a:highlight>
              </a:rPr>
              <a:t>unité virtuelle</a:t>
            </a:r>
            <a:r>
              <a:rPr lang="fr-FR" altLang="fr-FR" dirty="0"/>
              <a:t>" car elle n'est pas mesurable directement, mais plutôt </a:t>
            </a:r>
            <a:r>
              <a:rPr lang="fr-FR" altLang="fr-FR" b="1" u="sng" dirty="0">
                <a:solidFill>
                  <a:srgbClr val="FF0000"/>
                </a:solidFill>
              </a:rPr>
              <a:t>concrétisée sur un matériel de densité donnée</a:t>
            </a:r>
            <a:r>
              <a:rPr lang="fr-FR" altLang="fr-FR" dirty="0"/>
              <a:t>. </a:t>
            </a:r>
          </a:p>
          <a:p>
            <a:pPr eaLnBrk="1" hangingPunct="1">
              <a:spcBef>
                <a:spcPct val="20000"/>
              </a:spcBef>
              <a:defRPr/>
            </a:pPr>
            <a:endParaRPr lang="fr-FR" altLang="fr-FR" dirty="0"/>
          </a:p>
          <a:p>
            <a:pPr eaLnBrk="1" hangingPunct="1">
              <a:spcBef>
                <a:spcPct val="20000"/>
              </a:spcBef>
              <a:defRPr/>
            </a:pPr>
            <a:r>
              <a:rPr lang="fr-FR" altLang="fr-FR" i="1" dirty="0"/>
              <a:t>L'intérêt</a:t>
            </a:r>
            <a:r>
              <a:rPr lang="fr-FR" altLang="fr-FR" dirty="0"/>
              <a:t> : </a:t>
            </a:r>
            <a:r>
              <a:rPr lang="fr-FR" altLang="fr-FR" b="1" u="sng" dirty="0"/>
              <a:t>en fonction de la densité de l’écran sur lequel s’exécute effectivement l’application</a:t>
            </a:r>
            <a:r>
              <a:rPr lang="fr-FR" altLang="fr-FR" dirty="0"/>
              <a:t>, le système appliquera les transformations nécessaires pour augmenter ou diminuer la taille effective d’1 </a:t>
            </a:r>
            <a:r>
              <a:rPr lang="fr-FR" altLang="fr-FR" dirty="0" err="1"/>
              <a:t>dp</a:t>
            </a:r>
            <a:r>
              <a:rPr lang="fr-FR" altLang="fr-FR" dirty="0"/>
              <a:t>.</a:t>
            </a:r>
          </a:p>
        </p:txBody>
      </p:sp>
      <p:sp>
        <p:nvSpPr>
          <p:cNvPr id="15366" name="Text Box 8">
            <a:extLst>
              <a:ext uri="{FF2B5EF4-FFF2-40B4-BE49-F238E27FC236}">
                <a16:creationId xmlns:a16="http://schemas.microsoft.com/office/drawing/2014/main" id="{17AC5B5F-2264-46C6-B1EE-BAB560C5C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333375"/>
            <a:ext cx="7704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12. Les interfaces graphiques (6/20)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474124" name="Text Box 12">
            <a:extLst>
              <a:ext uri="{FF2B5EF4-FFF2-40B4-BE49-F238E27FC236}">
                <a16:creationId xmlns:a16="http://schemas.microsoft.com/office/drawing/2014/main" id="{B328B54A-4221-41EC-933A-C8966A526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125538"/>
            <a:ext cx="30972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Parmi les propriétés propres aux widgets, on trouve aussi </a:t>
            </a:r>
            <a:r>
              <a:rPr lang="fr-FR" altLang="fr-FR" b="1"/>
              <a:t>layout_x</a:t>
            </a:r>
            <a:r>
              <a:rPr lang="fr-FR" altLang="fr-FR"/>
              <a:t> et </a:t>
            </a:r>
            <a:r>
              <a:rPr lang="fr-FR" altLang="fr-FR" b="1"/>
              <a:t>layout_y</a:t>
            </a:r>
            <a:r>
              <a:rPr lang="fr-FR" altLang="fr-FR"/>
              <a:t> :</a:t>
            </a:r>
          </a:p>
        </p:txBody>
      </p:sp>
      <p:sp>
        <p:nvSpPr>
          <p:cNvPr id="474125" name="Text Box 13">
            <a:extLst>
              <a:ext uri="{FF2B5EF4-FFF2-40B4-BE49-F238E27FC236}">
                <a16:creationId xmlns:a16="http://schemas.microsoft.com/office/drawing/2014/main" id="{9EB4FC99-5912-40ED-AF37-4196BED74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890588"/>
            <a:ext cx="5688012" cy="17462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&lt;TextView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200"/>
              <a:t>	android:id="@+id/widget33" …</a:t>
            </a:r>
            <a:endParaRPr lang="en-GB" altLang="fr-FR" sz="12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sz="1200"/>
              <a:t>	</a:t>
            </a:r>
            <a:r>
              <a:rPr lang="fr-FR" altLang="fr-FR" sz="1200"/>
              <a:t>android:background="@color/yellow"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200"/>
              <a:t>	android:text="Bonjour jeune patricien !"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200"/>
              <a:t>	android:textColor="@color/black"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android:</a:t>
            </a:r>
            <a:r>
              <a:rPr lang="fr-FR" altLang="fr-FR" b="1"/>
              <a:t>layout_x</a:t>
            </a:r>
            <a:r>
              <a:rPr lang="fr-FR" altLang="fr-FR"/>
              <a:t>="66</a:t>
            </a:r>
            <a:r>
              <a:rPr lang="fr-FR" altLang="fr-FR" b="1"/>
              <a:t>dp</a:t>
            </a:r>
            <a:r>
              <a:rPr lang="fr-FR" altLang="fr-FR"/>
              <a:t>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/>
              <a:t>	</a:t>
            </a:r>
            <a:r>
              <a:rPr lang="en-GB" altLang="fr-FR"/>
              <a:t>android:</a:t>
            </a:r>
            <a:r>
              <a:rPr lang="en-GB" altLang="fr-FR" b="1"/>
              <a:t>layout_y</a:t>
            </a:r>
            <a:r>
              <a:rPr lang="en-GB" altLang="fr-FR"/>
              <a:t>="14</a:t>
            </a:r>
            <a:r>
              <a:rPr lang="en-GB" altLang="fr-FR" b="1"/>
              <a:t>dp</a:t>
            </a:r>
            <a:r>
              <a:rPr lang="en-GB" altLang="fr-FR"/>
              <a:t>" /&gt;</a:t>
            </a:r>
            <a:endParaRPr lang="fr-FR" altLang="fr-FR"/>
          </a:p>
        </p:txBody>
      </p:sp>
      <p:sp>
        <p:nvSpPr>
          <p:cNvPr id="474127" name="Text Box 15">
            <a:extLst>
              <a:ext uri="{FF2B5EF4-FFF2-40B4-BE49-F238E27FC236}">
                <a16:creationId xmlns:a16="http://schemas.microsoft.com/office/drawing/2014/main" id="{D1B880D4-8143-4E71-B5DA-E2C4C5DAD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445125"/>
            <a:ext cx="9001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sz="1600"/>
              <a:t>(un smartphone iPad de 9.7 pouces (1024×769) est 132 dp et un UTC de 4.3 pouces (800x480) est 216 dp)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796194-B1D5-473C-9902-50B19799F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65088"/>
            <a:ext cx="8696325" cy="708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/>
              <a:t>La taille de l’écran peut être variable suivant le smartphone utilisé par l’application</a:t>
            </a:r>
          </a:p>
          <a:p>
            <a:r>
              <a:rPr lang="fr-FR" altLang="fr-FR"/>
              <a:t>=&gt; Problème pour les composants graphiques  (point de vue de la position)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E7F4B7C-54E3-43D5-B25D-1557612DA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79650"/>
            <a:ext cx="3376613" cy="4000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/>
              <a:t>C’est pas le dpi  (dot per inch)!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19D664-B532-4E2B-B554-15FDF6CC4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3584575"/>
            <a:ext cx="3781425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/>
              <a:t>Ecran de référence: 160 dpi (HTC)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035D1F-3E9C-4F77-A9C8-F43B6B7D83E2}"/>
              </a:ext>
            </a:extLst>
          </p:cNvPr>
          <p:cNvCxnSpPr>
            <a:cxnSpLocks/>
          </p:cNvCxnSpPr>
          <p:nvPr/>
        </p:nvCxnSpPr>
        <p:spPr bwMode="auto">
          <a:xfrm>
            <a:off x="6391275" y="2279650"/>
            <a:ext cx="333375" cy="2049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4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74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7" grpId="0" animBg="1"/>
      <p:bldP spid="474125" grpId="0" animBg="1"/>
      <p:bldP spid="474127" grpId="0"/>
      <p:bldP spid="2" grpId="0" animBg="1"/>
      <p:bldP spid="3" grpId="0" animBg="1"/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ce réservé du pied de page 3">
            <a:extLst>
              <a:ext uri="{FF2B5EF4-FFF2-40B4-BE49-F238E27FC236}">
                <a16:creationId xmlns:a16="http://schemas.microsoft.com/office/drawing/2014/main" id="{37BF3DB4-7EED-4C79-87A0-3C29EBDCF7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4CA5767C-10B8-413A-A720-6E12482778F5}" type="slidenum">
              <a:rPr lang="fr-FR" altLang="fr-FR" sz="1200" smtClean="0"/>
              <a:pPr/>
              <a:t>90</a:t>
            </a:fld>
            <a:endParaRPr lang="fr-FR" altLang="fr-FR" sz="1200" dirty="0"/>
          </a:p>
        </p:txBody>
      </p:sp>
      <p:grpSp>
        <p:nvGrpSpPr>
          <p:cNvPr id="98307" name="Group 4">
            <a:extLst>
              <a:ext uri="{FF2B5EF4-FFF2-40B4-BE49-F238E27FC236}">
                <a16:creationId xmlns:a16="http://schemas.microsoft.com/office/drawing/2014/main" id="{76760F0B-E48A-483C-B5EE-1C9D6FA580AF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268413"/>
            <a:ext cx="3619500" cy="5256212"/>
            <a:chOff x="3368" y="2128"/>
            <a:chExt cx="4710" cy="6840"/>
          </a:xfrm>
        </p:grpSpPr>
        <p:pic>
          <p:nvPicPr>
            <p:cNvPr id="98314" name="Picture 5">
              <a:extLst>
                <a:ext uri="{FF2B5EF4-FFF2-40B4-BE49-F238E27FC236}">
                  <a16:creationId xmlns:a16="http://schemas.microsoft.com/office/drawing/2014/main" id="{7266C96C-B1EF-47C6-91DD-EE261A946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8" y="2128"/>
              <a:ext cx="4710" cy="684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315" name="Rectangle 6">
              <a:extLst>
                <a:ext uri="{FF2B5EF4-FFF2-40B4-BE49-F238E27FC236}">
                  <a16:creationId xmlns:a16="http://schemas.microsoft.com/office/drawing/2014/main" id="{CC041FA2-C873-4F9B-A753-76215D2B6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3758"/>
              <a:ext cx="2700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Symbol" panose="05050102010706020507" pitchFamily="18" charset="2"/>
                <a:buNone/>
              </a:pPr>
              <a:endParaRPr lang="fr-FR" altLang="fr-FR"/>
            </a:p>
          </p:txBody>
        </p:sp>
      </p:grpSp>
      <p:sp>
        <p:nvSpPr>
          <p:cNvPr id="98308" name="Text Box 7">
            <a:extLst>
              <a:ext uri="{FF2B5EF4-FFF2-40B4-BE49-F238E27FC236}">
                <a16:creationId xmlns:a16="http://schemas.microsoft.com/office/drawing/2014/main" id="{170FA230-BCBA-4A6B-B0B1-A9B1DD479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(13/19)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98309" name="Oval 8">
            <a:extLst>
              <a:ext uri="{FF2B5EF4-FFF2-40B4-BE49-F238E27FC236}">
                <a16:creationId xmlns:a16="http://schemas.microsoft.com/office/drawing/2014/main" id="{4D6BC2FB-3EC4-47BD-90A9-9F63400A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060575"/>
            <a:ext cx="2592387" cy="561975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98310" name="Oval 9">
            <a:extLst>
              <a:ext uri="{FF2B5EF4-FFF2-40B4-BE49-F238E27FC236}">
                <a16:creationId xmlns:a16="http://schemas.microsoft.com/office/drawing/2014/main" id="{C2D0B02E-3616-46C6-AD2B-09F13640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365625"/>
            <a:ext cx="2592388" cy="561975"/>
          </a:xfrm>
          <a:prstGeom prst="ellips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endParaRPr lang="fr-FR" altLang="fr-FR"/>
          </a:p>
        </p:txBody>
      </p:sp>
      <p:sp>
        <p:nvSpPr>
          <p:cNvPr id="516106" name="Text Box 10">
            <a:extLst>
              <a:ext uri="{FF2B5EF4-FFF2-40B4-BE49-F238E27FC236}">
                <a16:creationId xmlns:a16="http://schemas.microsoft.com/office/drawing/2014/main" id="{B88D3C5E-5E35-4FE4-A3D9-EAD99B209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1268413"/>
            <a:ext cx="47529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 dirty="0"/>
              <a:t>Les fichiers de ressources (main.xml, contact.xml et strings.xml) ne présentent aucun intérêt particulier, si ce n'est que contact.xml déclare la méthode de traitement de l'appui sur le bouton "Nombre aléatoire" :</a:t>
            </a:r>
            <a:endParaRPr lang="fr-FR" altLang="fr-FR" dirty="0"/>
          </a:p>
        </p:txBody>
      </p:sp>
      <p:sp>
        <p:nvSpPr>
          <p:cNvPr id="516107" name="Text Box 11">
            <a:extLst>
              <a:ext uri="{FF2B5EF4-FFF2-40B4-BE49-F238E27FC236}">
                <a16:creationId xmlns:a16="http://schemas.microsoft.com/office/drawing/2014/main" id="{F114DB7D-7248-41A4-82EF-BC48FF787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429000"/>
            <a:ext cx="4897438" cy="22987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800"/>
              <a:t>…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800"/>
              <a:t>&lt;Button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800"/>
              <a:t>	android:id="@+id/boutonNA"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sz="1800"/>
              <a:t>	</a:t>
            </a:r>
            <a:r>
              <a:rPr lang="en-US" altLang="fr-FR" sz="1800"/>
              <a:t>android:layout_width="wrap_content"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sz="1800"/>
              <a:t>	android:layout_height="wrap_content"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sz="1800"/>
              <a:t>	android:text="Nombre aléatoire"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en-US" altLang="fr-FR" sz="1800"/>
              <a:t>                </a:t>
            </a:r>
            <a:r>
              <a:rPr lang="en-US" altLang="fr-FR" sz="1800" b="1"/>
              <a:t>android:onClick="onButtonClick"</a:t>
            </a:r>
            <a:r>
              <a:rPr lang="en-US" altLang="fr-FR" sz="1800"/>
              <a:t> /&gt;</a:t>
            </a:r>
            <a:endParaRPr lang="fr-FR" altLang="fr-FR" sz="180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1800"/>
              <a:t>…</a:t>
            </a:r>
            <a:endParaRPr lang="fr-BE" altLang="fr-FR" sz="1800"/>
          </a:p>
        </p:txBody>
      </p:sp>
      <p:sp>
        <p:nvSpPr>
          <p:cNvPr id="516108" name="Text Box 12">
            <a:extLst>
              <a:ext uri="{FF2B5EF4-FFF2-40B4-BE49-F238E27FC236}">
                <a16:creationId xmlns:a16="http://schemas.microsoft.com/office/drawing/2014/main" id="{5290961F-FE90-4552-878D-81E5ECD5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0" y="3141663"/>
            <a:ext cx="1295400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main.xml</a:t>
            </a:r>
            <a:endParaRPr lang="fr-FR" altLang="fr-FR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5554161-B210-44B6-984C-AE03889FA8E4}"/>
              </a:ext>
            </a:extLst>
          </p:cNvPr>
          <p:cNvCxnSpPr/>
          <p:nvPr/>
        </p:nvCxnSpPr>
        <p:spPr bwMode="auto">
          <a:xfrm>
            <a:off x="5076056" y="2884488"/>
            <a:ext cx="792088" cy="227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2" dur="1000"/>
                                        <p:tgtEl>
                                          <p:spTgt spid="5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500"/>
                                        <p:tgtEl>
                                          <p:spTgt spid="5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6" grpId="0"/>
      <p:bldP spid="516107" grpId="0" animBg="1"/>
      <p:bldP spid="51610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Espace réservé du pied de page 3">
            <a:extLst>
              <a:ext uri="{FF2B5EF4-FFF2-40B4-BE49-F238E27FC236}">
                <a16:creationId xmlns:a16="http://schemas.microsoft.com/office/drawing/2014/main" id="{AAF91365-ADE2-4EC9-A752-2FEE3801AA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E12FFAEA-6641-49E6-8E2F-19D8AD61E2E3}" type="slidenum">
              <a:rPr lang="fr-FR" altLang="fr-FR" sz="1200" smtClean="0"/>
              <a:pPr/>
              <a:t>91</a:t>
            </a:fld>
            <a:endParaRPr lang="fr-FR" altLang="fr-FR" sz="1200" dirty="0"/>
          </a:p>
        </p:txBody>
      </p:sp>
      <p:sp>
        <p:nvSpPr>
          <p:cNvPr id="99331" name="Text Box 4">
            <a:extLst>
              <a:ext uri="{FF2B5EF4-FFF2-40B4-BE49-F238E27FC236}">
                <a16:creationId xmlns:a16="http://schemas.microsoft.com/office/drawing/2014/main" id="{206ECD80-2ADD-4869-9FC8-584B840A6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(14/19)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17125" name="Text Box 5">
            <a:extLst>
              <a:ext uri="{FF2B5EF4-FFF2-40B4-BE49-F238E27FC236}">
                <a16:creationId xmlns:a16="http://schemas.microsoft.com/office/drawing/2014/main" id="{1D524E89-881F-4AC2-A03F-D9582A2A8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17600"/>
            <a:ext cx="8785225" cy="57404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my.essais.basics</a:t>
            </a:r>
            <a:r>
              <a:rPr lang="fr-FR" altLang="fr-FR" dirty="0"/>
              <a:t>; …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public class </a:t>
            </a:r>
            <a:r>
              <a:rPr lang="fr-FR" altLang="fr-FR" b="1" i="1" dirty="0" err="1"/>
              <a:t>MainActivity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/>
              <a:t>Activity</a:t>
            </a:r>
            <a:r>
              <a:rPr lang="fr-FR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{  </a:t>
            </a:r>
            <a:r>
              <a:rPr lang="fr-FR" altLang="fr-FR" dirty="0" err="1"/>
              <a:t>private</a:t>
            </a:r>
            <a:r>
              <a:rPr lang="fr-FR" altLang="fr-FR" dirty="0"/>
              <a:t> </a:t>
            </a:r>
            <a:r>
              <a:rPr lang="fr-FR" altLang="fr-FR" dirty="0" err="1"/>
              <a:t>EditText</a:t>
            </a:r>
            <a:r>
              <a:rPr lang="fr-FR" altLang="fr-FR" dirty="0"/>
              <a:t> </a:t>
            </a:r>
            <a:r>
              <a:rPr lang="fr-FR" altLang="fr-FR" dirty="0" err="1"/>
              <a:t>ZENom</a:t>
            </a:r>
            <a:r>
              <a:rPr lang="fr-FR" altLang="fr-FR" dirty="0"/>
              <a:t>; </a:t>
            </a:r>
            <a:r>
              <a:rPr lang="fr-FR" altLang="fr-FR" dirty="0" err="1"/>
              <a:t>private</a:t>
            </a:r>
            <a:r>
              <a:rPr lang="fr-FR" altLang="fr-FR" dirty="0"/>
              <a:t> Button </a:t>
            </a:r>
            <a:r>
              <a:rPr lang="fr-FR" altLang="fr-FR" dirty="0" err="1"/>
              <a:t>BLogin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savedInstanceState</a:t>
            </a:r>
            <a:r>
              <a:rPr lang="fr-FR" altLang="fr-FR" dirty="0"/>
              <a:t>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  </a:t>
            </a:r>
            <a:r>
              <a:rPr lang="fr-FR" altLang="fr-FR" dirty="0" err="1"/>
              <a:t>super.onCreate</a:t>
            </a:r>
            <a:r>
              <a:rPr lang="fr-FR" altLang="fr-FR" dirty="0"/>
              <a:t>(</a:t>
            </a:r>
            <a:r>
              <a:rPr lang="fr-FR" altLang="fr-FR" dirty="0" err="1"/>
              <a:t>savedInstanceState</a:t>
            </a:r>
            <a:r>
              <a:rPr lang="fr-FR" altLang="fr-FR" dirty="0"/>
              <a:t>);</a:t>
            </a:r>
            <a:r>
              <a:rPr lang="fr-FR" altLang="fr-FR" dirty="0" err="1"/>
              <a:t>setContentView</a:t>
            </a:r>
            <a:r>
              <a:rPr lang="fr-FR" altLang="fr-FR" dirty="0"/>
              <a:t>(</a:t>
            </a:r>
            <a:r>
              <a:rPr lang="fr-FR" altLang="fr-FR" dirty="0" err="1"/>
              <a:t>R.layout.main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00FF"/>
                </a:highlight>
              </a:rPr>
              <a:t>        </a:t>
            </a:r>
            <a:r>
              <a:rPr lang="fr-FR" altLang="fr-FR" dirty="0" err="1">
                <a:highlight>
                  <a:srgbClr val="FF00FF"/>
                </a:highlight>
              </a:rPr>
              <a:t>this.ZENom</a:t>
            </a:r>
            <a:r>
              <a:rPr lang="fr-FR" altLang="fr-FR" dirty="0">
                <a:highlight>
                  <a:srgbClr val="FF00FF"/>
                </a:highlight>
              </a:rPr>
              <a:t> = (</a:t>
            </a:r>
            <a:r>
              <a:rPr lang="fr-FR" altLang="fr-FR" dirty="0" err="1">
                <a:highlight>
                  <a:srgbClr val="FF00FF"/>
                </a:highlight>
              </a:rPr>
              <a:t>EditText</a:t>
            </a:r>
            <a:r>
              <a:rPr lang="fr-FR" altLang="fr-FR" dirty="0">
                <a:highlight>
                  <a:srgbClr val="FF00FF"/>
                </a:highlight>
              </a:rPr>
              <a:t>)</a:t>
            </a:r>
            <a:r>
              <a:rPr lang="fr-FR" altLang="fr-FR" dirty="0" err="1">
                <a:highlight>
                  <a:srgbClr val="FF00FF"/>
                </a:highlight>
              </a:rPr>
              <a:t>this.findViewById</a:t>
            </a:r>
            <a:r>
              <a:rPr lang="fr-FR" altLang="fr-FR" dirty="0">
                <a:highlight>
                  <a:srgbClr val="FF00FF"/>
                </a:highlight>
              </a:rPr>
              <a:t>(</a:t>
            </a:r>
            <a:r>
              <a:rPr lang="fr-FR" altLang="fr-FR" dirty="0" err="1">
                <a:highlight>
                  <a:srgbClr val="FF00FF"/>
                </a:highlight>
              </a:rPr>
              <a:t>R.id.editNom</a:t>
            </a:r>
            <a:r>
              <a:rPr lang="fr-FR" altLang="fr-FR" dirty="0">
                <a:highlight>
                  <a:srgbClr val="FF00FF"/>
                </a:highlight>
              </a:rPr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BLogin</a:t>
            </a:r>
            <a:r>
              <a:rPr lang="fr-FR" altLang="fr-FR" dirty="0"/>
              <a:t> = (Button)</a:t>
            </a:r>
            <a:r>
              <a:rPr lang="fr-FR" altLang="fr-FR" dirty="0" err="1"/>
              <a:t>this.findViewById</a:t>
            </a:r>
            <a:r>
              <a:rPr lang="fr-FR" altLang="fr-FR" dirty="0"/>
              <a:t>(</a:t>
            </a:r>
            <a:r>
              <a:rPr lang="fr-FR" altLang="fr-FR" dirty="0" err="1"/>
              <a:t>R.id.boutonLogin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BLogin.setOnClickListener</a:t>
            </a:r>
            <a:r>
              <a:rPr lang="fr-FR" altLang="fr-FR" dirty="0"/>
              <a:t> (</a:t>
            </a:r>
            <a:r>
              <a:rPr lang="fr-FR" altLang="fr-FR" b="1" dirty="0"/>
              <a:t>new </a:t>
            </a:r>
            <a:r>
              <a:rPr lang="fr-FR" altLang="fr-FR" b="1" dirty="0" err="1"/>
              <a:t>View.OnClickListener</a:t>
            </a:r>
            <a:r>
              <a:rPr lang="fr-FR" altLang="fr-FR" b="1" dirty="0"/>
              <a:t>()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dirty="0" err="1"/>
              <a:t>onClick</a:t>
            </a:r>
            <a:r>
              <a:rPr lang="fr-FR" altLang="fr-FR" dirty="0"/>
              <a:t>(</a:t>
            </a:r>
            <a:r>
              <a:rPr lang="fr-FR" altLang="fr-FR" dirty="0" err="1"/>
              <a:t>View</a:t>
            </a:r>
            <a:r>
              <a:rPr lang="fr-FR" altLang="fr-FR" dirty="0"/>
              <a:t> v)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{    </a:t>
            </a:r>
            <a:r>
              <a:rPr lang="fr-FR" altLang="fr-FR" dirty="0" err="1"/>
              <a:t>BLogin.setText</a:t>
            </a:r>
            <a:r>
              <a:rPr lang="fr-FR" altLang="fr-FR" dirty="0"/>
              <a:t>("** C'est parti ! **");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     </a:t>
            </a:r>
            <a:r>
              <a:rPr lang="fr-FR" altLang="fr-FR" b="1" dirty="0">
                <a:solidFill>
                  <a:srgbClr val="0000FF"/>
                </a:solidFill>
                <a:highlight>
                  <a:srgbClr val="FF00FF"/>
                </a:highlight>
              </a:rPr>
              <a:t>Intent</a:t>
            </a:r>
            <a:r>
              <a:rPr lang="fr-FR" altLang="fr-FR" dirty="0">
                <a:highlight>
                  <a:srgbClr val="FF00FF"/>
                </a:highlight>
              </a:rPr>
              <a:t> </a:t>
            </a:r>
            <a:r>
              <a:rPr lang="fr-FR" altLang="fr-FR" i="1" dirty="0">
                <a:highlight>
                  <a:srgbClr val="FF00FF"/>
                </a:highlight>
              </a:rPr>
              <a:t>suite</a:t>
            </a:r>
            <a:r>
              <a:rPr lang="fr-FR" altLang="fr-FR" dirty="0">
                <a:highlight>
                  <a:srgbClr val="FF00FF"/>
                </a:highlight>
              </a:rPr>
              <a:t> = new Intent(</a:t>
            </a:r>
            <a:r>
              <a:rPr lang="fr-FR" altLang="fr-FR" dirty="0" err="1">
                <a:highlight>
                  <a:srgbClr val="FF00FF"/>
                </a:highlight>
              </a:rPr>
              <a:t>MainActivity.this</a:t>
            </a:r>
            <a:r>
              <a:rPr lang="fr-FR" altLang="fr-FR" dirty="0">
                <a:highlight>
                  <a:srgbClr val="FF00FF"/>
                </a:highlight>
              </a:rPr>
              <a:t>, </a:t>
            </a:r>
            <a:r>
              <a:rPr lang="fr-FR" altLang="fr-FR" b="1" i="1" dirty="0" err="1">
                <a:highlight>
                  <a:srgbClr val="FF00FF"/>
                </a:highlight>
              </a:rPr>
              <a:t>ContactActivity.class</a:t>
            </a:r>
            <a:r>
              <a:rPr lang="fr-FR" altLang="fr-FR" dirty="0">
                <a:highlight>
                  <a:srgbClr val="FF00FF"/>
                </a:highlight>
              </a:rPr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00FF"/>
                </a:highlight>
              </a:rPr>
              <a:t>                          </a:t>
            </a:r>
            <a:r>
              <a:rPr lang="fr-FR" altLang="fr-FR" i="1" dirty="0" err="1">
                <a:highlight>
                  <a:srgbClr val="FF00FF"/>
                </a:highlight>
              </a:rPr>
              <a:t>suite</a:t>
            </a:r>
            <a:r>
              <a:rPr lang="fr-FR" altLang="fr-FR" dirty="0" err="1">
                <a:highlight>
                  <a:srgbClr val="FF00FF"/>
                </a:highlight>
              </a:rPr>
              <a:t>.</a:t>
            </a:r>
            <a:r>
              <a:rPr lang="fr-FR" altLang="fr-FR" b="1" dirty="0" err="1">
                <a:highlight>
                  <a:srgbClr val="FF00FF"/>
                </a:highlight>
              </a:rPr>
              <a:t>putExtra</a:t>
            </a:r>
            <a:r>
              <a:rPr lang="fr-FR" altLang="fr-FR" dirty="0">
                <a:highlight>
                  <a:srgbClr val="FF00FF"/>
                </a:highlight>
              </a:rPr>
              <a:t>("login", </a:t>
            </a:r>
            <a:r>
              <a:rPr lang="fr-FR" altLang="fr-FR" dirty="0" err="1">
                <a:highlight>
                  <a:srgbClr val="FF00FF"/>
                </a:highlight>
              </a:rPr>
              <a:t>ZENom.getText</a:t>
            </a:r>
            <a:r>
              <a:rPr lang="fr-FR" altLang="fr-FR" dirty="0">
                <a:highlight>
                  <a:srgbClr val="FF00FF"/>
                </a:highlight>
              </a:rPr>
              <a:t>().</a:t>
            </a:r>
            <a:r>
              <a:rPr lang="fr-FR" altLang="fr-FR" dirty="0" err="1">
                <a:highlight>
                  <a:srgbClr val="FF00FF"/>
                </a:highlight>
              </a:rPr>
              <a:t>toString</a:t>
            </a:r>
            <a:r>
              <a:rPr lang="fr-FR" altLang="fr-FR" dirty="0">
                <a:highlight>
                  <a:srgbClr val="FF00FF"/>
                </a:highlight>
              </a:rPr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00FF"/>
                </a:highlight>
              </a:rPr>
              <a:t>                          </a:t>
            </a:r>
            <a:r>
              <a:rPr lang="fr-FR" altLang="fr-FR" b="1" dirty="0" err="1">
                <a:highlight>
                  <a:srgbClr val="FF00FF"/>
                </a:highlight>
              </a:rPr>
              <a:t>startActivity</a:t>
            </a:r>
            <a:r>
              <a:rPr lang="fr-FR" altLang="fr-FR" dirty="0">
                <a:highlight>
                  <a:srgbClr val="FF00FF"/>
                </a:highlight>
              </a:rPr>
              <a:t>(</a:t>
            </a:r>
            <a:r>
              <a:rPr lang="fr-FR" altLang="fr-FR" i="1" dirty="0">
                <a:highlight>
                  <a:srgbClr val="FF00FF"/>
                </a:highlight>
              </a:rPr>
              <a:t>suite</a:t>
            </a:r>
            <a:r>
              <a:rPr lang="fr-FR" altLang="fr-FR" dirty="0">
                <a:highlight>
                  <a:srgbClr val="FF00FF"/>
                </a:highlight>
              </a:rPr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 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        });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}</a:t>
            </a:r>
          </a:p>
        </p:txBody>
      </p:sp>
      <p:sp>
        <p:nvSpPr>
          <p:cNvPr id="517126" name="Text Box 6">
            <a:extLst>
              <a:ext uri="{FF2B5EF4-FFF2-40B4-BE49-F238E27FC236}">
                <a16:creationId xmlns:a16="http://schemas.microsoft.com/office/drawing/2014/main" id="{5A849432-C1C7-4A00-A087-A093E00A8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981075"/>
            <a:ext cx="22320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b="1">
                <a:solidFill>
                  <a:srgbClr val="0000FF"/>
                </a:solidFill>
              </a:rPr>
              <a:t>MainActivity.java </a:t>
            </a:r>
            <a:r>
              <a:rPr lang="en-GB" altLang="fr-FR"/>
              <a:t> </a:t>
            </a:r>
            <a:endParaRPr lang="fr-FR" alt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97AF92-85BC-4E8F-A845-3E2A102A6283}"/>
              </a:ext>
            </a:extLst>
          </p:cNvPr>
          <p:cNvSpPr txBox="1"/>
          <p:nvPr/>
        </p:nvSpPr>
        <p:spPr>
          <a:xfrm>
            <a:off x="5212389" y="2189797"/>
            <a:ext cx="329122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sz="1800" dirty="0"/>
              <a:t>On instancie un objet «</a:t>
            </a:r>
            <a:r>
              <a:rPr lang="fr-FR" sz="1800" dirty="0" err="1"/>
              <a:t>EditText</a:t>
            </a:r>
            <a:r>
              <a:rPr lang="fr-FR" sz="1800" dirty="0"/>
              <a:t> »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74DB5D-3418-4DA7-905E-701679257994}"/>
              </a:ext>
            </a:extLst>
          </p:cNvPr>
          <p:cNvSpPr txBox="1"/>
          <p:nvPr/>
        </p:nvSpPr>
        <p:spPr>
          <a:xfrm>
            <a:off x="4572000" y="4054941"/>
            <a:ext cx="4572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sz="1800" dirty="0"/>
              <a:t>On récupère le contenu: </a:t>
            </a:r>
            <a:r>
              <a:rPr lang="fr-FR" sz="1800" dirty="0" err="1"/>
              <a:t>getText</a:t>
            </a:r>
            <a:r>
              <a:rPr lang="fr-FR" sz="1800" dirty="0"/>
              <a:t>() on convertit ensuite en chaîne de caractères avec </a:t>
            </a:r>
            <a:r>
              <a:rPr lang="fr-FR" sz="1800" dirty="0" err="1"/>
              <a:t>toString</a:t>
            </a:r>
            <a:r>
              <a:rPr lang="fr-FR" sz="1800" dirty="0"/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17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1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5" grpId="0" animBg="1"/>
      <p:bldP spid="517126" grpId="0" animBg="1"/>
      <p:bldP spid="6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ce réservé du pied de page 3">
            <a:extLst>
              <a:ext uri="{FF2B5EF4-FFF2-40B4-BE49-F238E27FC236}">
                <a16:creationId xmlns:a16="http://schemas.microsoft.com/office/drawing/2014/main" id="{F0DA0C92-45BC-4F3B-854F-4ACD4690FA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DF72384E-DA1E-4963-A3B7-C4C1B6A0EF02}" type="slidenum">
              <a:rPr lang="fr-FR" altLang="fr-FR" sz="1200" smtClean="0"/>
              <a:pPr/>
              <a:t>92</a:t>
            </a:fld>
            <a:endParaRPr lang="fr-FR" altLang="fr-FR" sz="1200" dirty="0"/>
          </a:p>
        </p:txBody>
      </p:sp>
      <p:sp>
        <p:nvSpPr>
          <p:cNvPr id="100355" name="Text Box 4">
            <a:extLst>
              <a:ext uri="{FF2B5EF4-FFF2-40B4-BE49-F238E27FC236}">
                <a16:creationId xmlns:a16="http://schemas.microsoft.com/office/drawing/2014/main" id="{C4511750-B9A6-4254-9D0F-844DB149E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(15/19)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526341" name="Text Box 5">
            <a:extLst>
              <a:ext uri="{FF2B5EF4-FFF2-40B4-BE49-F238E27FC236}">
                <a16:creationId xmlns:a16="http://schemas.microsoft.com/office/drawing/2014/main" id="{187284F3-88F6-45C0-84C2-F1F20AAC7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53" y="1429731"/>
            <a:ext cx="8785225" cy="4826000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package </a:t>
            </a:r>
            <a:r>
              <a:rPr lang="fr-FR" altLang="fr-FR" dirty="0" err="1"/>
              <a:t>my.essais.basics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5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android.app.Activity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import </a:t>
            </a:r>
            <a:r>
              <a:rPr lang="fr-FR" altLang="fr-FR" dirty="0" err="1"/>
              <a:t>android.content.Intent</a:t>
            </a:r>
            <a:r>
              <a:rPr lang="fr-FR" altLang="fr-FR" dirty="0"/>
              <a:t>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sz="500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public class </a:t>
            </a:r>
            <a:r>
              <a:rPr lang="fr-FR" altLang="fr-FR" b="1" i="1" dirty="0" err="1">
                <a:highlight>
                  <a:srgbClr val="FFFF00"/>
                </a:highlight>
              </a:rPr>
              <a:t>ContactActivity</a:t>
            </a:r>
            <a:r>
              <a:rPr lang="fr-FR" altLang="fr-FR" dirty="0"/>
              <a:t> </a:t>
            </a:r>
            <a:r>
              <a:rPr lang="fr-FR" altLang="fr-FR" dirty="0" err="1"/>
              <a:t>extends</a:t>
            </a:r>
            <a:r>
              <a:rPr lang="fr-FR" altLang="fr-FR" dirty="0"/>
              <a:t> </a:t>
            </a:r>
            <a:r>
              <a:rPr lang="fr-FR" altLang="fr-FR" b="1" dirty="0"/>
              <a:t>Activity</a:t>
            </a:r>
            <a:r>
              <a:rPr lang="fr-FR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</a:t>
            </a:r>
            <a:r>
              <a:rPr lang="fr-FR" altLang="fr-FR" dirty="0" err="1"/>
              <a:t>private</a:t>
            </a:r>
            <a:r>
              <a:rPr lang="fr-FR" altLang="fr-FR" dirty="0"/>
              <a:t> </a:t>
            </a:r>
            <a:r>
              <a:rPr lang="fr-FR" altLang="fr-FR" dirty="0" err="1"/>
              <a:t>TextView</a:t>
            </a:r>
            <a:r>
              <a:rPr lang="fr-FR" altLang="fr-FR" dirty="0"/>
              <a:t> login;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dirty="0" err="1"/>
              <a:t>onCreate</a:t>
            </a:r>
            <a:r>
              <a:rPr lang="fr-FR" altLang="fr-FR" dirty="0"/>
              <a:t>(Bundle </a:t>
            </a:r>
            <a:r>
              <a:rPr lang="fr-FR" altLang="fr-FR" dirty="0" err="1"/>
              <a:t>icicle</a:t>
            </a:r>
            <a:r>
              <a:rPr lang="fr-FR" altLang="fr-FR" dirty="0"/>
              <a:t>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super.onCreate</a:t>
            </a:r>
            <a:r>
              <a:rPr lang="fr-FR" altLang="fr-FR" dirty="0"/>
              <a:t>(</a:t>
            </a:r>
            <a:r>
              <a:rPr lang="fr-FR" altLang="fr-FR" dirty="0" err="1"/>
              <a:t>icicle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setContentView</a:t>
            </a:r>
            <a:r>
              <a:rPr lang="fr-FR" altLang="fr-FR" dirty="0"/>
              <a:t>(</a:t>
            </a:r>
            <a:r>
              <a:rPr lang="fr-FR" altLang="fr-FR" dirty="0" err="1"/>
              <a:t>R.layout.contact</a:t>
            </a:r>
            <a:r>
              <a:rPr lang="fr-FR" altLang="fr-FR" dirty="0"/>
              <a:t>);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00FF"/>
                </a:highlight>
              </a:rPr>
              <a:t>        </a:t>
            </a:r>
            <a:r>
              <a:rPr lang="fr-FR" altLang="fr-FR" i="1" dirty="0">
                <a:highlight>
                  <a:srgbClr val="FF00FF"/>
                </a:highlight>
              </a:rPr>
              <a:t>login</a:t>
            </a:r>
            <a:r>
              <a:rPr lang="fr-FR" altLang="fr-FR" dirty="0">
                <a:highlight>
                  <a:srgbClr val="FF00FF"/>
                </a:highlight>
              </a:rPr>
              <a:t> = (</a:t>
            </a:r>
            <a:r>
              <a:rPr lang="fr-FR" altLang="fr-FR" dirty="0" err="1">
                <a:highlight>
                  <a:srgbClr val="FF00FF"/>
                </a:highlight>
              </a:rPr>
              <a:t>TextView</a:t>
            </a:r>
            <a:r>
              <a:rPr lang="fr-FR" altLang="fr-FR" dirty="0">
                <a:highlight>
                  <a:srgbClr val="FF00FF"/>
                </a:highlight>
              </a:rPr>
              <a:t>)</a:t>
            </a:r>
            <a:r>
              <a:rPr lang="fr-FR" altLang="fr-FR" dirty="0" err="1">
                <a:highlight>
                  <a:srgbClr val="FF00FF"/>
                </a:highlight>
              </a:rPr>
              <a:t>this.findViewById</a:t>
            </a:r>
            <a:r>
              <a:rPr lang="fr-FR" altLang="fr-FR" dirty="0">
                <a:highlight>
                  <a:srgbClr val="FF00FF"/>
                </a:highlight>
              </a:rPr>
              <a:t>(R.id. </a:t>
            </a:r>
            <a:r>
              <a:rPr lang="en-GB" altLang="fr-FR" dirty="0" err="1">
                <a:highlight>
                  <a:srgbClr val="FF00FF"/>
                </a:highlight>
              </a:rPr>
              <a:t>labelLogin</a:t>
            </a:r>
            <a:r>
              <a:rPr lang="fr-FR" altLang="fr-FR" dirty="0">
                <a:highlight>
                  <a:srgbClr val="FF00FF"/>
                </a:highlight>
              </a:rPr>
              <a:t> 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00FF"/>
                </a:highlight>
              </a:rPr>
              <a:t>        </a:t>
            </a:r>
            <a:r>
              <a:rPr lang="fr-FR" altLang="fr-FR" i="1" dirty="0" err="1">
                <a:highlight>
                  <a:srgbClr val="FF00FF"/>
                </a:highlight>
              </a:rPr>
              <a:t>login.setText</a:t>
            </a:r>
            <a:r>
              <a:rPr lang="fr-FR" altLang="fr-FR" i="1" dirty="0">
                <a:highlight>
                  <a:srgbClr val="FF00FF"/>
                </a:highlight>
              </a:rPr>
              <a:t>(</a:t>
            </a:r>
            <a:r>
              <a:rPr lang="fr-FR" altLang="fr-FR" i="1" dirty="0" err="1">
                <a:highlight>
                  <a:srgbClr val="FF00FF"/>
                </a:highlight>
              </a:rPr>
              <a:t>this.</a:t>
            </a:r>
            <a:r>
              <a:rPr lang="fr-FR" altLang="fr-FR" b="1" i="1" dirty="0" err="1">
                <a:highlight>
                  <a:srgbClr val="FF00FF"/>
                </a:highlight>
              </a:rPr>
              <a:t>getIntent</a:t>
            </a:r>
            <a:r>
              <a:rPr lang="fr-FR" altLang="fr-FR" dirty="0">
                <a:highlight>
                  <a:srgbClr val="FF00FF"/>
                </a:highlight>
              </a:rPr>
              <a:t>().</a:t>
            </a:r>
            <a:r>
              <a:rPr lang="fr-FR" altLang="fr-FR" b="1" dirty="0" err="1">
                <a:solidFill>
                  <a:srgbClr val="0000FF"/>
                </a:solidFill>
                <a:highlight>
                  <a:srgbClr val="FF00FF"/>
                </a:highlight>
              </a:rPr>
              <a:t>getExtras</a:t>
            </a:r>
            <a:r>
              <a:rPr lang="fr-FR" altLang="fr-FR" dirty="0">
                <a:highlight>
                  <a:srgbClr val="FF00FF"/>
                </a:highlight>
              </a:rPr>
              <a:t>().</a:t>
            </a:r>
            <a:r>
              <a:rPr lang="fr-FR" altLang="fr-FR" b="1" dirty="0" err="1">
                <a:solidFill>
                  <a:srgbClr val="FF0000"/>
                </a:solidFill>
                <a:highlight>
                  <a:srgbClr val="FF00FF"/>
                </a:highlight>
              </a:rPr>
              <a:t>get</a:t>
            </a:r>
            <a:r>
              <a:rPr lang="fr-FR" altLang="fr-FR" dirty="0">
                <a:highlight>
                  <a:srgbClr val="FF00FF"/>
                </a:highlight>
              </a:rPr>
              <a:t>("login").</a:t>
            </a:r>
            <a:r>
              <a:rPr lang="fr-FR" altLang="fr-FR" dirty="0" err="1">
                <a:highlight>
                  <a:srgbClr val="FF00FF"/>
                </a:highlight>
              </a:rPr>
              <a:t>toString</a:t>
            </a:r>
            <a:r>
              <a:rPr lang="fr-FR" altLang="fr-FR" dirty="0">
                <a:highlight>
                  <a:srgbClr val="FF00FF"/>
                </a:highlight>
              </a:rPr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}</a:t>
            </a:r>
          </a:p>
        </p:txBody>
      </p:sp>
      <p:sp>
        <p:nvSpPr>
          <p:cNvPr id="526342" name="Text Box 6">
            <a:extLst>
              <a:ext uri="{FF2B5EF4-FFF2-40B4-BE49-F238E27FC236}">
                <a16:creationId xmlns:a16="http://schemas.microsoft.com/office/drawing/2014/main" id="{353EFCB6-5A4C-40C7-9F32-17E988CB6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1195388"/>
            <a:ext cx="2447925" cy="406400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en-GB" altLang="fr-FR" b="1">
                <a:solidFill>
                  <a:srgbClr val="0000FF"/>
                </a:solidFill>
              </a:rPr>
              <a:t>ContactActivity.java </a:t>
            </a:r>
            <a:r>
              <a:rPr lang="en-GB" altLang="fr-FR"/>
              <a:t> </a:t>
            </a:r>
            <a:endParaRPr lang="fr-FR" alt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A3B6846-89B0-49A1-9721-7DA3CBA37471}"/>
              </a:ext>
            </a:extLst>
          </p:cNvPr>
          <p:cNvSpPr txBox="1"/>
          <p:nvPr/>
        </p:nvSpPr>
        <p:spPr>
          <a:xfrm>
            <a:off x="3708401" y="6055676"/>
            <a:ext cx="2993127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Principe des </a:t>
            </a:r>
            <a:r>
              <a:rPr lang="fr-FR" dirty="0" err="1"/>
              <a:t>Hashables</a:t>
            </a:r>
            <a:r>
              <a:rPr lang="fr-FR" dirty="0"/>
              <a:t>: clé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DCA7C10B-8C58-43B8-A3E6-0C363C883230}"/>
              </a:ext>
            </a:extLst>
          </p:cNvPr>
          <p:cNvCxnSpPr/>
          <p:nvPr/>
        </p:nvCxnSpPr>
        <p:spPr bwMode="auto">
          <a:xfrm flipH="1" flipV="1">
            <a:off x="5940152" y="5842374"/>
            <a:ext cx="432073" cy="4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5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0" dur="500"/>
                                        <p:tgtEl>
                                          <p:spTgt spid="52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2" grpId="0" animBg="1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Espace réservé du pied de page 3">
            <a:extLst>
              <a:ext uri="{FF2B5EF4-FFF2-40B4-BE49-F238E27FC236}">
                <a16:creationId xmlns:a16="http://schemas.microsoft.com/office/drawing/2014/main" id="{3AF289BB-E5D4-4557-A4F2-BE218F6B75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F2406E71-6FBF-4E33-A7FA-D723ED1705B4}" type="slidenum">
              <a:rPr lang="fr-FR" altLang="fr-FR" sz="1200" smtClean="0"/>
              <a:pPr/>
              <a:t>93</a:t>
            </a:fld>
            <a:endParaRPr lang="fr-FR" altLang="fr-FR" sz="1200" dirty="0"/>
          </a:p>
        </p:txBody>
      </p:sp>
      <p:sp>
        <p:nvSpPr>
          <p:cNvPr id="527364" name="Text Box 4">
            <a:extLst>
              <a:ext uri="{FF2B5EF4-FFF2-40B4-BE49-F238E27FC236}">
                <a16:creationId xmlns:a16="http://schemas.microsoft.com/office/drawing/2014/main" id="{1DCEFD7F-8C58-4740-8FFE-03B0E93BB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25538"/>
            <a:ext cx="8785225" cy="501675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@Override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dirty="0" err="1">
                <a:highlight>
                  <a:srgbClr val="FF00FF"/>
                </a:highlight>
              </a:rPr>
              <a:t>onStart</a:t>
            </a:r>
            <a:r>
              <a:rPr lang="fr-FR" altLang="fr-FR" dirty="0">
                <a:highlight>
                  <a:srgbClr val="FF00FF"/>
                </a:highlight>
              </a:rPr>
              <a:t>()</a:t>
            </a:r>
            <a:endParaRPr lang="fr-FR" altLang="fr-FR" dirty="0">
              <a:highlight>
                <a:srgbClr val="FFFF00"/>
              </a:highlight>
            </a:endParaRP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super.onStart</a:t>
            </a:r>
            <a:r>
              <a:rPr lang="fr-FR" altLang="fr-FR" dirty="0"/>
              <a:t>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login = (</a:t>
            </a:r>
            <a:r>
              <a:rPr lang="fr-FR" altLang="fr-FR" dirty="0" err="1"/>
              <a:t>TextView</a:t>
            </a:r>
            <a:r>
              <a:rPr lang="fr-FR" altLang="fr-FR" dirty="0"/>
              <a:t>)</a:t>
            </a:r>
            <a:r>
              <a:rPr lang="fr-FR" altLang="fr-FR" dirty="0" err="1"/>
              <a:t>this.findViewById</a:t>
            </a:r>
            <a:r>
              <a:rPr lang="fr-FR" altLang="fr-FR" dirty="0"/>
              <a:t>(R.id. </a:t>
            </a:r>
            <a:r>
              <a:rPr lang="en-GB" altLang="fr-FR" dirty="0" err="1"/>
              <a:t>labelLogin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login.setText</a:t>
            </a:r>
            <a:r>
              <a:rPr lang="fr-FR" altLang="fr-FR" dirty="0"/>
              <a:t>(</a:t>
            </a:r>
            <a:r>
              <a:rPr lang="fr-FR" altLang="fr-FR" dirty="0" err="1"/>
              <a:t>this.</a:t>
            </a:r>
            <a:r>
              <a:rPr lang="fr-FR" altLang="fr-FR" b="1" dirty="0" err="1"/>
              <a:t>getIntent</a:t>
            </a:r>
            <a:r>
              <a:rPr lang="fr-FR" altLang="fr-FR" dirty="0"/>
              <a:t>().</a:t>
            </a:r>
            <a:r>
              <a:rPr lang="fr-FR" altLang="fr-FR" b="1" dirty="0" err="1">
                <a:solidFill>
                  <a:srgbClr val="0000FF"/>
                </a:solidFill>
              </a:rPr>
              <a:t>getExtras</a:t>
            </a:r>
            <a:r>
              <a:rPr lang="fr-FR" altLang="fr-FR" dirty="0"/>
              <a:t>().</a:t>
            </a:r>
            <a:r>
              <a:rPr lang="fr-FR" altLang="fr-FR" b="1" dirty="0" err="1">
                <a:solidFill>
                  <a:srgbClr val="0000FF"/>
                </a:solidFill>
              </a:rPr>
              <a:t>get</a:t>
            </a:r>
            <a:r>
              <a:rPr lang="fr-FR" altLang="fr-FR" dirty="0"/>
              <a:t>("login").</a:t>
            </a:r>
            <a:r>
              <a:rPr lang="fr-FR" altLang="fr-FR" dirty="0" err="1"/>
              <a:t>toString</a:t>
            </a:r>
            <a:r>
              <a:rPr lang="fr-FR" altLang="fr-FR" dirty="0"/>
              <a:t>());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b="1" dirty="0" err="1"/>
              <a:t>Toast</a:t>
            </a:r>
            <a:r>
              <a:rPr lang="fr-FR" altLang="fr-FR" dirty="0" err="1"/>
              <a:t>.makeText</a:t>
            </a:r>
            <a:r>
              <a:rPr lang="fr-FR" altLang="fr-FR" dirty="0"/>
              <a:t>(</a:t>
            </a:r>
            <a:r>
              <a:rPr lang="fr-FR" altLang="fr-FR" dirty="0" err="1"/>
              <a:t>this</a:t>
            </a:r>
            <a:r>
              <a:rPr lang="fr-FR" altLang="fr-FR" dirty="0"/>
              <a:t>, "Nous y voilà ...", </a:t>
            </a:r>
            <a:r>
              <a:rPr lang="fr-FR" altLang="fr-FR" dirty="0" err="1"/>
              <a:t>Toast.LENGTH_LONG</a:t>
            </a:r>
            <a:r>
              <a:rPr lang="fr-FR" altLang="fr-FR" dirty="0"/>
              <a:t>).show();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}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public </a:t>
            </a:r>
            <a:r>
              <a:rPr lang="fr-FR" altLang="fr-FR" dirty="0" err="1"/>
              <a:t>void</a:t>
            </a:r>
            <a:r>
              <a:rPr lang="fr-FR" altLang="fr-FR" dirty="0"/>
              <a:t> </a:t>
            </a:r>
            <a:r>
              <a:rPr lang="fr-FR" altLang="fr-FR" b="1" i="1" dirty="0" err="1"/>
              <a:t>onButtonClick</a:t>
            </a:r>
            <a:r>
              <a:rPr lang="fr-FR" altLang="fr-FR" dirty="0"/>
              <a:t>(</a:t>
            </a:r>
            <a:r>
              <a:rPr lang="fr-FR" altLang="fr-FR" dirty="0" err="1"/>
              <a:t>View</a:t>
            </a:r>
            <a:r>
              <a:rPr lang="fr-FR" altLang="fr-FR" dirty="0"/>
              <a:t> v) 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{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Button </a:t>
            </a:r>
            <a:r>
              <a:rPr lang="fr-FR" altLang="fr-FR" dirty="0" err="1"/>
              <a:t>BNombre</a:t>
            </a:r>
            <a:r>
              <a:rPr lang="fr-FR" altLang="fr-FR" dirty="0"/>
              <a:t> = (Button)</a:t>
            </a:r>
            <a:r>
              <a:rPr lang="fr-FR" altLang="fr-FR" dirty="0" err="1"/>
              <a:t>this.findViewById</a:t>
            </a:r>
            <a:r>
              <a:rPr lang="fr-FR" altLang="fr-FR" dirty="0"/>
              <a:t>(</a:t>
            </a:r>
            <a:r>
              <a:rPr lang="fr-FR" altLang="fr-FR" dirty="0" err="1"/>
              <a:t>R.id.boutonNA</a:t>
            </a:r>
            <a:r>
              <a:rPr lang="fr-FR" altLang="fr-FR" dirty="0"/>
              <a:t>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    </a:t>
            </a:r>
            <a:r>
              <a:rPr lang="fr-FR" altLang="fr-FR" dirty="0" err="1"/>
              <a:t>BNombre.setText</a:t>
            </a:r>
            <a:r>
              <a:rPr lang="fr-FR" altLang="fr-FR" dirty="0"/>
              <a:t>("On a appuyé");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    }</a:t>
            </a:r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}</a:t>
            </a:r>
          </a:p>
        </p:txBody>
      </p:sp>
      <p:sp>
        <p:nvSpPr>
          <p:cNvPr id="101380" name="Text Box 5">
            <a:extLst>
              <a:ext uri="{FF2B5EF4-FFF2-40B4-BE49-F238E27FC236}">
                <a16:creationId xmlns:a16="http://schemas.microsoft.com/office/drawing/2014/main" id="{2D95025F-FD33-456F-A0D8-4D1447C1F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(16/19)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256A1BA-F3B4-4E4E-BE86-BAF83777EE5A}"/>
              </a:ext>
            </a:extLst>
          </p:cNvPr>
          <p:cNvSpPr txBox="1"/>
          <p:nvPr/>
        </p:nvSpPr>
        <p:spPr>
          <a:xfrm>
            <a:off x="2987824" y="1340768"/>
            <a:ext cx="5472608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r-FR" altLang="fr-FR" dirty="0"/>
              <a:t>(voire </a:t>
            </a:r>
            <a:r>
              <a:rPr lang="fr-FR" altLang="fr-FR" b="1" dirty="0" err="1"/>
              <a:t>onResume</a:t>
            </a:r>
            <a:r>
              <a:rPr lang="fr-FR" altLang="fr-FR" b="1" dirty="0"/>
              <a:t>() </a:t>
            </a:r>
            <a:r>
              <a:rPr lang="fr-FR" altLang="fr-FR" dirty="0"/>
              <a:t>si </a:t>
            </a:r>
            <a:r>
              <a:rPr lang="fr-FR" altLang="fr-FR" dirty="0" err="1"/>
              <a:t>standbye</a:t>
            </a:r>
            <a:r>
              <a:rPr lang="fr-FR" altLang="fr-FR" dirty="0"/>
              <a:t>. Si on appelle plusieurs fois  l’activité, on ne sait pas dans              quel état est l’activité quand on revient dedans)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27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ce réservé du pied de page 3">
            <a:extLst>
              <a:ext uri="{FF2B5EF4-FFF2-40B4-BE49-F238E27FC236}">
                <a16:creationId xmlns:a16="http://schemas.microsoft.com/office/drawing/2014/main" id="{2502676F-22AF-4F05-B523-7B27D80078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983F6D93-A296-4F04-B073-37E51EF1C9EA}" type="slidenum">
              <a:rPr lang="fr-FR" altLang="fr-FR" sz="1200" smtClean="0"/>
              <a:pPr/>
              <a:t>94</a:t>
            </a:fld>
            <a:endParaRPr lang="fr-FR" altLang="fr-FR" sz="1200" dirty="0"/>
          </a:p>
        </p:txBody>
      </p:sp>
      <p:pic>
        <p:nvPicPr>
          <p:cNvPr id="528397" name="Picture 13">
            <a:extLst>
              <a:ext uri="{FF2B5EF4-FFF2-40B4-BE49-F238E27FC236}">
                <a16:creationId xmlns:a16="http://schemas.microsoft.com/office/drawing/2014/main" id="{2CC37FC1-D717-48B5-8CAC-4EC06CEA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341438"/>
            <a:ext cx="3111500" cy="4895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8" name="Picture 4">
            <a:extLst>
              <a:ext uri="{FF2B5EF4-FFF2-40B4-BE49-F238E27FC236}">
                <a16:creationId xmlns:a16="http://schemas.microsoft.com/office/drawing/2014/main" id="{B0238166-82B9-4E9A-A799-71C18A6B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341438"/>
            <a:ext cx="3182938" cy="489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2" name="Picture 8">
            <a:extLst>
              <a:ext uri="{FF2B5EF4-FFF2-40B4-BE49-F238E27FC236}">
                <a16:creationId xmlns:a16="http://schemas.microsoft.com/office/drawing/2014/main" id="{43239A6C-014D-4E27-9575-3DA188CF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341438"/>
            <a:ext cx="2420937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8393" name="Line 9">
            <a:extLst>
              <a:ext uri="{FF2B5EF4-FFF2-40B4-BE49-F238E27FC236}">
                <a16:creationId xmlns:a16="http://schemas.microsoft.com/office/drawing/2014/main" id="{6B023063-2497-4D01-9E29-A15A2D4016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78000" y="1843088"/>
            <a:ext cx="1800225" cy="10810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28394" name="Line 10">
            <a:extLst>
              <a:ext uri="{FF2B5EF4-FFF2-40B4-BE49-F238E27FC236}">
                <a16:creationId xmlns:a16="http://schemas.microsoft.com/office/drawing/2014/main" id="{D99291FB-FEA6-4061-9743-A7410A74CB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4078288"/>
            <a:ext cx="2233612" cy="7143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28395" name="Text Box 11">
            <a:extLst>
              <a:ext uri="{FF2B5EF4-FFF2-40B4-BE49-F238E27FC236}">
                <a16:creationId xmlns:a16="http://schemas.microsoft.com/office/drawing/2014/main" id="{1F9D7BFF-ACFC-49BF-ADE8-14CC4588B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7050" y="5876925"/>
            <a:ext cx="2087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BE" altLang="fr-FR"/>
              <a:t>A suivre …</a:t>
            </a:r>
            <a:endParaRPr lang="fr-FR" altLang="fr-FR"/>
          </a:p>
        </p:txBody>
      </p:sp>
      <p:sp>
        <p:nvSpPr>
          <p:cNvPr id="102409" name="Text Box 12">
            <a:extLst>
              <a:ext uri="{FF2B5EF4-FFF2-40B4-BE49-F238E27FC236}">
                <a16:creationId xmlns:a16="http://schemas.microsoft.com/office/drawing/2014/main" id="{087BDFFF-2051-415E-94C5-47FA8FA6C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(17/19)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52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2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2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2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9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Espace réservé du pied de page 3">
            <a:extLst>
              <a:ext uri="{FF2B5EF4-FFF2-40B4-BE49-F238E27FC236}">
                <a16:creationId xmlns:a16="http://schemas.microsoft.com/office/drawing/2014/main" id="{8126D0B0-91C1-4E80-B9D3-D3028F7155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370D0423-3135-40BD-A9CB-694839F428ED}" type="slidenum">
              <a:rPr lang="fr-FR" altLang="fr-FR" sz="1200" smtClean="0"/>
              <a:pPr/>
              <a:t>95</a:t>
            </a:fld>
            <a:endParaRPr lang="fr-FR" altLang="fr-FR" sz="1200" dirty="0"/>
          </a:p>
        </p:txBody>
      </p:sp>
      <p:sp>
        <p:nvSpPr>
          <p:cNvPr id="103427" name="Text Box 2">
            <a:extLst>
              <a:ext uri="{FF2B5EF4-FFF2-40B4-BE49-F238E27FC236}">
                <a16:creationId xmlns:a16="http://schemas.microsoft.com/office/drawing/2014/main" id="{FE0B1EBB-2AF6-477E-8B4A-A25202E4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3671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 b="1" u="sng">
                <a:solidFill>
                  <a:srgbClr val="6600CC"/>
                </a:solidFill>
              </a:rPr>
              <a:t>6. Démarrage implicite </a:t>
            </a:r>
          </a:p>
        </p:txBody>
      </p:sp>
      <p:sp>
        <p:nvSpPr>
          <p:cNvPr id="645123" name="Text Box 3">
            <a:extLst>
              <a:ext uri="{FF2B5EF4-FFF2-40B4-BE49-F238E27FC236}">
                <a16:creationId xmlns:a16="http://schemas.microsoft.com/office/drawing/2014/main" id="{E3F24624-BE5F-4E4B-902B-9B8AD48A5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700213"/>
            <a:ext cx="84248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dirty="0"/>
              <a:t>Si il s'agit de </a:t>
            </a:r>
            <a:r>
              <a:rPr lang="fr-BE" altLang="fr-FR" b="1" u="sng" dirty="0"/>
              <a:t>faire démarrer une autre application connue du système</a:t>
            </a:r>
            <a:r>
              <a:rPr lang="fr-BE" altLang="fr-FR" dirty="0"/>
              <a:t>, on utilisera plutôt le constructeur :</a:t>
            </a:r>
            <a:endParaRPr lang="en-GB" altLang="fr-FR" dirty="0"/>
          </a:p>
        </p:txBody>
      </p:sp>
      <p:sp>
        <p:nvSpPr>
          <p:cNvPr id="645124" name="Text Box 4">
            <a:extLst>
              <a:ext uri="{FF2B5EF4-FFF2-40B4-BE49-F238E27FC236}">
                <a16:creationId xmlns:a16="http://schemas.microsoft.com/office/drawing/2014/main" id="{671F73BA-B80E-4160-B6FD-1D05EB195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420938"/>
            <a:ext cx="828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en-GB" altLang="fr-FR" dirty="0">
                <a:highlight>
                  <a:srgbClr val="FFFF00"/>
                </a:highlight>
              </a:rPr>
              <a:t>public </a:t>
            </a:r>
            <a:r>
              <a:rPr lang="en-GB" altLang="fr-FR" b="1" dirty="0">
                <a:highlight>
                  <a:srgbClr val="FFFF00"/>
                </a:highlight>
              </a:rPr>
              <a:t>Intent</a:t>
            </a:r>
            <a:r>
              <a:rPr lang="en-GB" altLang="fr-FR" dirty="0">
                <a:highlight>
                  <a:srgbClr val="FFFF00"/>
                </a:highlight>
              </a:rPr>
              <a:t> (String action, Uri </a:t>
            </a:r>
            <a:r>
              <a:rPr lang="en-GB" altLang="fr-FR" dirty="0" err="1">
                <a:highlight>
                  <a:srgbClr val="FFFF00"/>
                </a:highlight>
              </a:rPr>
              <a:t>uri</a:t>
            </a:r>
            <a:r>
              <a:rPr lang="en-GB" altLang="fr-FR" dirty="0">
                <a:highlight>
                  <a:srgbClr val="FFFF00"/>
                </a:highlight>
              </a:rPr>
              <a:t>)</a:t>
            </a:r>
            <a:endParaRPr lang="fr-FR" altLang="fr-FR" dirty="0">
              <a:highlight>
                <a:srgbClr val="FFFF00"/>
              </a:highlight>
            </a:endParaRPr>
          </a:p>
        </p:txBody>
      </p:sp>
      <p:sp>
        <p:nvSpPr>
          <p:cNvPr id="645125" name="Text Box 5">
            <a:extLst>
              <a:ext uri="{FF2B5EF4-FFF2-40B4-BE49-F238E27FC236}">
                <a16:creationId xmlns:a16="http://schemas.microsoft.com/office/drawing/2014/main" id="{744540E2-BC5B-4232-89BB-091757BF6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997200"/>
            <a:ext cx="82089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/>
              <a:t>où l'objet </a:t>
            </a:r>
            <a:r>
              <a:rPr lang="fr-FR" altLang="fr-FR" b="1" dirty="0"/>
              <a:t>URI</a:t>
            </a:r>
            <a:r>
              <a:rPr lang="fr-FR" altLang="fr-FR" dirty="0"/>
              <a:t> (du package java.net) sera probablement créé au moyen de la méthode statique de cette classe :</a:t>
            </a:r>
          </a:p>
          <a:p>
            <a:pPr eaLnBrk="1" hangingPunct="1">
              <a:buFont typeface="Symbol" panose="05050102010706020507" pitchFamily="18" charset="2"/>
              <a:buNone/>
            </a:pPr>
            <a:endParaRPr lang="fr-FR" altLang="fr-FR" sz="600" dirty="0"/>
          </a:p>
          <a:p>
            <a:pPr eaLnBrk="1" hangingPunct="1">
              <a:buFont typeface="Symbol" panose="05050102010706020507" pitchFamily="18" charset="2"/>
              <a:buNone/>
            </a:pPr>
            <a:r>
              <a:rPr lang="fr-FR" altLang="fr-FR" dirty="0">
                <a:highlight>
                  <a:srgbClr val="FFFF00"/>
                </a:highlight>
              </a:rPr>
              <a:t>public </a:t>
            </a:r>
            <a:r>
              <a:rPr lang="fr-FR" altLang="fr-FR" dirty="0" err="1">
                <a:highlight>
                  <a:srgbClr val="FFFF00"/>
                </a:highlight>
              </a:rPr>
              <a:t>static</a:t>
            </a:r>
            <a:r>
              <a:rPr lang="fr-FR" altLang="fr-FR" dirty="0">
                <a:highlight>
                  <a:srgbClr val="FFFF00"/>
                </a:highlight>
              </a:rPr>
              <a:t> Uri </a:t>
            </a:r>
            <a:r>
              <a:rPr lang="fr-FR" altLang="fr-FR" b="1" dirty="0">
                <a:highlight>
                  <a:srgbClr val="FFFF00"/>
                </a:highlight>
              </a:rPr>
              <a:t>parse</a:t>
            </a:r>
            <a:r>
              <a:rPr lang="fr-FR" altLang="fr-FR" dirty="0">
                <a:highlight>
                  <a:srgbClr val="FFFF00"/>
                </a:highlight>
              </a:rPr>
              <a:t> (String </a:t>
            </a:r>
            <a:r>
              <a:rPr lang="fr-FR" altLang="fr-FR" dirty="0" err="1">
                <a:highlight>
                  <a:srgbClr val="FFFF00"/>
                </a:highlight>
              </a:rPr>
              <a:t>uriString</a:t>
            </a:r>
            <a:r>
              <a:rPr lang="fr-FR" altLang="fr-FR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645126" name="Text Box 6">
            <a:extLst>
              <a:ext uri="{FF2B5EF4-FFF2-40B4-BE49-F238E27FC236}">
                <a16:creationId xmlns:a16="http://schemas.microsoft.com/office/drawing/2014/main" id="{7EA0C803-02D2-4668-B4AB-3B9C095CD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292600"/>
            <a:ext cx="842486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/>
              <a:t>Le système se chargera de </a:t>
            </a:r>
            <a:r>
              <a:rPr lang="fr-BE" altLang="fr-FR" b="1">
                <a:solidFill>
                  <a:srgbClr val="FF0000"/>
                </a:solidFill>
              </a:rPr>
              <a:t>résoudre l'Intent en proposant le composant de l’application le plus approprié</a:t>
            </a:r>
            <a:r>
              <a:rPr lang="fr-BE" altLang="fr-FR"/>
              <a:t>. Ce mécanisme permet d’éviter les dépendances vers des applications puisque </a:t>
            </a:r>
            <a:r>
              <a:rPr lang="fr-BE" altLang="fr-FR" b="1" u="sng"/>
              <a:t>l’association entre l’application et le composant nécessaire se fait au moment de l’exécution et non de la compilation</a:t>
            </a:r>
            <a:r>
              <a:rPr lang="fr-BE" altLang="fr-FR"/>
              <a:t>.</a:t>
            </a:r>
          </a:p>
        </p:txBody>
      </p:sp>
      <p:sp>
        <p:nvSpPr>
          <p:cNvPr id="645127" name="Text Box 7">
            <a:extLst>
              <a:ext uri="{FF2B5EF4-FFF2-40B4-BE49-F238E27FC236}">
                <a16:creationId xmlns:a16="http://schemas.microsoft.com/office/drawing/2014/main" id="{C875D38C-F92F-47C3-AF43-69A52D672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911850"/>
            <a:ext cx="820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r>
              <a:rPr lang="fr-BE" altLang="fr-FR" i="1" u="sng"/>
              <a:t>exemples</a:t>
            </a:r>
            <a:r>
              <a:rPr lang="fr-BE" altLang="fr-FR"/>
              <a:t> : </a:t>
            </a:r>
            <a:r>
              <a:rPr lang="fr-FR" altLang="fr-FR"/>
              <a:t>ouvrir une page web ou composer un numéro pour téléphoner </a:t>
            </a:r>
          </a:p>
        </p:txBody>
      </p:sp>
      <p:sp>
        <p:nvSpPr>
          <p:cNvPr id="103433" name="Text Box 8">
            <a:extLst>
              <a:ext uri="{FF2B5EF4-FFF2-40B4-BE49-F238E27FC236}">
                <a16:creationId xmlns:a16="http://schemas.microsoft.com/office/drawing/2014/main" id="{47965368-2023-45B1-B570-E2E6B662D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(18/19)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4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5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4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/>
      <p:bldP spid="645124" grpId="0"/>
      <p:bldP spid="645126" grpId="0"/>
      <p:bldP spid="64512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ce réservé du pied de page 3">
            <a:extLst>
              <a:ext uri="{FF2B5EF4-FFF2-40B4-BE49-F238E27FC236}">
                <a16:creationId xmlns:a16="http://schemas.microsoft.com/office/drawing/2014/main" id="{2D95B2C5-A192-4B7A-9086-239C78391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7157B571-60FA-4D9A-9EF1-6FAE0531C907}" type="slidenum">
              <a:rPr lang="fr-FR" altLang="fr-FR" sz="1200" smtClean="0"/>
              <a:pPr/>
              <a:t>96</a:t>
            </a:fld>
            <a:endParaRPr lang="fr-FR" altLang="fr-FR" sz="1200" dirty="0"/>
          </a:p>
        </p:txBody>
      </p:sp>
      <p:sp>
        <p:nvSpPr>
          <p:cNvPr id="104451" name="Text Box 2">
            <a:extLst>
              <a:ext uri="{FF2B5EF4-FFF2-40B4-BE49-F238E27FC236}">
                <a16:creationId xmlns:a16="http://schemas.microsoft.com/office/drawing/2014/main" id="{1CCB1581-D5AC-4FBB-80C9-5719B2FB6B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87438"/>
            <a:ext cx="87137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On écrira donc quelque chose du genre :</a:t>
            </a:r>
          </a:p>
        </p:txBody>
      </p:sp>
      <p:sp>
        <p:nvSpPr>
          <p:cNvPr id="646147" name="Text Box 3">
            <a:extLst>
              <a:ext uri="{FF2B5EF4-FFF2-40B4-BE49-F238E27FC236}">
                <a16:creationId xmlns:a16="http://schemas.microsoft.com/office/drawing/2014/main" id="{F2175B5A-9C58-476D-83FE-05D0DECF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708275"/>
            <a:ext cx="8713788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Bien sûr, on aura remarqué qu'on ne désigne plus ainsi un composant applicatif bien précis : vu la constante ACTION_VIEW, on demande simplement à Android de visualiser ce qui correspond à l'URI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è"/>
            </a:pPr>
            <a:r>
              <a:rPr lang="fr-FR" altLang="fr-FR"/>
              <a:t>en clair, Android va tenter de chercher une application s’étant définie comme capable de répondre à l’action ACTION_VIEW, donc probablement le browser inclus de base dans le téléphone.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fr-FR" altLang="fr-FR"/>
              <a:t>L'appel est donc bien implicite : </a:t>
            </a:r>
            <a:r>
              <a:rPr lang="fr-FR" altLang="fr-FR" b="1" u="sng"/>
              <a:t>l’application à ouvrir est déterminé selon la fonctionnalité demandée</a:t>
            </a:r>
            <a:r>
              <a:rPr lang="fr-FR" altLang="fr-FR"/>
              <a:t>. Autre exemple :</a:t>
            </a:r>
          </a:p>
        </p:txBody>
      </p:sp>
      <p:sp>
        <p:nvSpPr>
          <p:cNvPr id="104453" name="Text Box 4">
            <a:extLst>
              <a:ext uri="{FF2B5EF4-FFF2-40B4-BE49-F238E27FC236}">
                <a16:creationId xmlns:a16="http://schemas.microsoft.com/office/drawing/2014/main" id="{99CA9EBA-F9E3-4F0C-BE15-3E7A75F94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9038" y="333375"/>
            <a:ext cx="7704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800" b="1">
                <a:solidFill>
                  <a:srgbClr val="FF0000"/>
                </a:solidFill>
              </a:rPr>
              <a:t>19. Les intents (19/19)</a:t>
            </a:r>
            <a:endParaRPr lang="fr-FR" altLang="fr-FR" sz="2800" b="1">
              <a:solidFill>
                <a:srgbClr val="FF0000"/>
              </a:solidFill>
            </a:endParaRPr>
          </a:p>
        </p:txBody>
      </p:sp>
      <p:sp>
        <p:nvSpPr>
          <p:cNvPr id="646149" name="Text Box 5">
            <a:extLst>
              <a:ext uri="{FF2B5EF4-FFF2-40B4-BE49-F238E27FC236}">
                <a16:creationId xmlns:a16="http://schemas.microsoft.com/office/drawing/2014/main" id="{422EE9F0-7C8A-466A-85B2-0119318CE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484313"/>
            <a:ext cx="8640763" cy="10160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String page </a:t>
            </a:r>
            <a:r>
              <a:rPr lang="fr-FR" altLang="fr-FR" b="1"/>
              <a:t>= </a:t>
            </a:r>
            <a:r>
              <a:rPr lang="fr-FR" altLang="fr-FR"/>
              <a:t>"http://www.google.be"</a:t>
            </a:r>
            <a:r>
              <a:rPr lang="fr-FR" altLang="fr-FR" b="1"/>
              <a:t>; </a:t>
            </a:r>
            <a:br>
              <a:rPr lang="fr-FR" altLang="fr-FR" b="1"/>
            </a:br>
            <a:r>
              <a:rPr lang="fr-FR" altLang="fr-FR" b="1"/>
              <a:t>Intent</a:t>
            </a:r>
            <a:r>
              <a:rPr lang="fr-FR" altLang="fr-FR"/>
              <a:t> inWeb </a:t>
            </a:r>
            <a:r>
              <a:rPr lang="fr-FR" altLang="fr-FR" b="1"/>
              <a:t>= </a:t>
            </a:r>
            <a:r>
              <a:rPr lang="fr-FR" altLang="fr-FR"/>
              <a:t>new</a:t>
            </a:r>
            <a:r>
              <a:rPr lang="fr-FR" altLang="fr-FR" b="1"/>
              <a:t> </a:t>
            </a:r>
            <a:r>
              <a:rPr lang="fr-FR" altLang="fr-FR"/>
              <a:t>Intent</a:t>
            </a:r>
            <a:r>
              <a:rPr lang="fr-FR" altLang="fr-FR" b="1"/>
              <a:t>(</a:t>
            </a:r>
            <a:r>
              <a:rPr lang="fr-FR" altLang="fr-FR"/>
              <a:t>Intent</a:t>
            </a:r>
            <a:r>
              <a:rPr lang="fr-FR" altLang="fr-FR" b="1"/>
              <a:t>.</a:t>
            </a:r>
            <a:r>
              <a:rPr lang="fr-FR" altLang="fr-FR"/>
              <a:t>ACTION_VIEW</a:t>
            </a:r>
            <a:r>
              <a:rPr lang="fr-FR" altLang="fr-FR" b="1"/>
              <a:t>, Uri.parse(page)); </a:t>
            </a:r>
            <a:br>
              <a:rPr lang="fr-FR" altLang="fr-FR" b="1"/>
            </a:br>
            <a:r>
              <a:rPr lang="fr-FR" altLang="fr-FR"/>
              <a:t>startActivity</a:t>
            </a:r>
            <a:r>
              <a:rPr lang="fr-FR" altLang="fr-FR" b="1"/>
              <a:t>(</a:t>
            </a:r>
            <a:r>
              <a:rPr lang="fr-FR" altLang="fr-FR"/>
              <a:t>inWeb</a:t>
            </a:r>
            <a:r>
              <a:rPr lang="fr-FR" altLang="fr-FR" b="1"/>
              <a:t>);</a:t>
            </a:r>
            <a:r>
              <a:rPr lang="fr-FR" altLang="fr-FR"/>
              <a:t> </a:t>
            </a:r>
          </a:p>
        </p:txBody>
      </p:sp>
      <p:sp>
        <p:nvSpPr>
          <p:cNvPr id="646150" name="Text Box 6">
            <a:extLst>
              <a:ext uri="{FF2B5EF4-FFF2-40B4-BE49-F238E27FC236}">
                <a16:creationId xmlns:a16="http://schemas.microsoft.com/office/drawing/2014/main" id="{022EBF46-F593-4350-BA7D-E734DC905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653088"/>
            <a:ext cx="8567738" cy="10160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Symbol" panose="05050102010706020507" pitchFamily="18" charset="2"/>
              <a:buNone/>
            </a:pPr>
            <a:r>
              <a:rPr lang="fr-FR" altLang="fr-FR"/>
              <a:t>String numero_a_appeller </a:t>
            </a:r>
            <a:r>
              <a:rPr lang="fr-FR" altLang="fr-FR" b="1"/>
              <a:t>= </a:t>
            </a:r>
            <a:r>
              <a:rPr lang="fr-FR" altLang="fr-FR"/>
              <a:t>"tel:0485682465"</a:t>
            </a:r>
            <a:r>
              <a:rPr lang="fr-FR" altLang="fr-FR" b="1"/>
              <a:t>; </a:t>
            </a:r>
            <a:br>
              <a:rPr lang="fr-FR" altLang="fr-FR" b="1"/>
            </a:br>
            <a:r>
              <a:rPr lang="fr-FR" altLang="fr-FR" b="1"/>
              <a:t>Intent</a:t>
            </a:r>
            <a:r>
              <a:rPr lang="fr-FR" altLang="fr-FR"/>
              <a:t> inTel </a:t>
            </a:r>
            <a:r>
              <a:rPr lang="fr-FR" altLang="fr-FR" b="1"/>
              <a:t>= </a:t>
            </a:r>
            <a:r>
              <a:rPr lang="fr-FR" altLang="fr-FR"/>
              <a:t>new</a:t>
            </a:r>
            <a:r>
              <a:rPr lang="fr-FR" altLang="fr-FR" b="1"/>
              <a:t> </a:t>
            </a:r>
            <a:r>
              <a:rPr lang="fr-FR" altLang="fr-FR"/>
              <a:t>Intent</a:t>
            </a:r>
            <a:r>
              <a:rPr lang="fr-FR" altLang="fr-FR" b="1"/>
              <a:t>(</a:t>
            </a:r>
            <a:r>
              <a:rPr lang="fr-FR" altLang="fr-FR"/>
              <a:t>Intent</a:t>
            </a:r>
            <a:r>
              <a:rPr lang="fr-FR" altLang="fr-FR" b="1"/>
              <a:t>.</a:t>
            </a:r>
            <a:r>
              <a:rPr lang="fr-FR" altLang="fr-FR"/>
              <a:t>ACTION_DIAL</a:t>
            </a:r>
            <a:r>
              <a:rPr lang="fr-FR" altLang="fr-FR" b="1"/>
              <a:t>, Uri.parse(numero_a_appeller)); </a:t>
            </a:r>
            <a:r>
              <a:rPr lang="fr-FR" altLang="fr-FR"/>
              <a:t>startActivity</a:t>
            </a:r>
            <a:r>
              <a:rPr lang="fr-FR" altLang="fr-FR" b="1"/>
              <a:t>(</a:t>
            </a:r>
            <a:r>
              <a:rPr lang="fr-FR" altLang="fr-FR"/>
              <a:t>inTel</a:t>
            </a:r>
            <a:r>
              <a:rPr lang="fr-FR" altLang="fr-FR" b="1"/>
              <a:t>);</a:t>
            </a:r>
            <a:r>
              <a:rPr lang="fr-FR" altLang="fr-FR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4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4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9" grpId="0" animBg="1"/>
      <p:bldP spid="64615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Espace réservé du pied de page 3">
            <a:extLst>
              <a:ext uri="{FF2B5EF4-FFF2-40B4-BE49-F238E27FC236}">
                <a16:creationId xmlns:a16="http://schemas.microsoft.com/office/drawing/2014/main" id="{3AEF0BD5-613A-4A7E-A1F7-3E78CE2BB7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dirty="0"/>
              <a:t> Android 2 – </a:t>
            </a:r>
            <a:r>
              <a:rPr lang="fr-FR" altLang="fr-FR" sz="1200" dirty="0" err="1"/>
              <a:t>C.Charlet</a:t>
            </a:r>
            <a:r>
              <a:rPr lang="fr-FR" altLang="fr-FR" sz="1200" dirty="0"/>
              <a:t> – 2023 – p. </a:t>
            </a:r>
            <a:fld id="{225AC4EF-2D2B-48E7-AE92-F510F6841D9C}" type="slidenum">
              <a:rPr lang="fr-FR" altLang="fr-FR" sz="1200" smtClean="0"/>
              <a:pPr/>
              <a:t>97</a:t>
            </a:fld>
            <a:endParaRPr lang="fr-FR" altLang="fr-FR" sz="1200" dirty="0"/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AE8D4732-55A0-4EA3-BB36-F803A96F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3588" y="3789363"/>
            <a:ext cx="4535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2400" b="1" i="1"/>
              <a:t>Mais il y a encore à faire …</a:t>
            </a:r>
            <a:endParaRPr lang="fr-FR" altLang="fr-FR" sz="2400" b="1" i="1"/>
          </a:p>
        </p:txBody>
      </p:sp>
      <p:pic>
        <p:nvPicPr>
          <p:cNvPr id="105477" name="Picture 5">
            <a:extLst>
              <a:ext uri="{FF2B5EF4-FFF2-40B4-BE49-F238E27FC236}">
                <a16:creationId xmlns:a16="http://schemas.microsoft.com/office/drawing/2014/main" id="{AC619A5A-6354-4BC0-BCC7-3826655C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3887787" cy="2416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9" name="Text Box 8">
            <a:extLst>
              <a:ext uri="{FF2B5EF4-FFF2-40B4-BE49-F238E27FC236}">
                <a16:creationId xmlns:a16="http://schemas.microsoft.com/office/drawing/2014/main" id="{E0CB8E1A-2DEF-4A52-91B4-6D06FB7BB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2924175"/>
            <a:ext cx="4464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3600" b="1"/>
              <a:t>… that’s all folks ;-) !</a:t>
            </a:r>
            <a:endParaRPr lang="fr-FR" altLang="fr-FR" sz="3600" b="1"/>
          </a:p>
        </p:txBody>
      </p:sp>
      <p:sp>
        <p:nvSpPr>
          <p:cNvPr id="105480" name="Text Box 9">
            <a:extLst>
              <a:ext uri="{FF2B5EF4-FFF2-40B4-BE49-F238E27FC236}">
                <a16:creationId xmlns:a16="http://schemas.microsoft.com/office/drawing/2014/main" id="{B3268DF5-2FB4-424E-9D99-176B263FF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211388"/>
            <a:ext cx="4105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altLang="fr-FR" sz="3600" b="1"/>
              <a:t>By now …</a:t>
            </a:r>
            <a:endParaRPr lang="fr-FR" altLang="fr-FR" sz="3600" b="1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onception personnalisée">
  <a:themeElements>
    <a:clrScheme name="2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2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ception personnalisée">
  <a:themeElements>
    <a:clrScheme name="1_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1_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ception personnalisée">
  <a:themeElements>
    <a:clrScheme name="Conception personnalisé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ception personnalisé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FFCC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 typeface="Symbol" panose="05050102010706020507" pitchFamily="18" charset="2"/>
          <a:buNone/>
          <a:tabLst/>
          <a:defRPr kumimoji="0" lang="fr-FR" alt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onception personnalisé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ception personnalisé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ception personnalisé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1F06FCC5371489AF04511E868E0C3" ma:contentTypeVersion="5" ma:contentTypeDescription="Crée un document." ma:contentTypeScope="" ma:versionID="ad4b7512925792f5f1dc1fc7d2811f7e">
  <xsd:schema xmlns:xsd="http://www.w3.org/2001/XMLSchema" xmlns:xs="http://www.w3.org/2001/XMLSchema" xmlns:p="http://schemas.microsoft.com/office/2006/metadata/properties" xmlns:ns2="1acc38da-26c5-4b6d-a915-da192d837260" xmlns:ns3="e0eacb2b-b7b1-44e4-a5c6-9d9148a4bb8c" targetNamespace="http://schemas.microsoft.com/office/2006/metadata/properties" ma:root="true" ma:fieldsID="be85751b18b407bfef8b3af5322f0e28" ns2:_="" ns3:_="">
    <xsd:import namespace="1acc38da-26c5-4b6d-a915-da192d837260"/>
    <xsd:import namespace="e0eacb2b-b7b1-44e4-a5c6-9d9148a4bb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c38da-26c5-4b6d-a915-da192d8372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eacb2b-b7b1-44e4-a5c6-9d9148a4bb8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07EAE3-E5F4-4AD7-88C6-7AA725855988}"/>
</file>

<file path=customXml/itemProps2.xml><?xml version="1.0" encoding="utf-8"?>
<ds:datastoreItem xmlns:ds="http://schemas.openxmlformats.org/officeDocument/2006/customXml" ds:itemID="{B57490F1-8CDD-48F7-9F9E-1D30FCB3F4E5}"/>
</file>

<file path=customXml/itemProps3.xml><?xml version="1.0" encoding="utf-8"?>
<ds:datastoreItem xmlns:ds="http://schemas.openxmlformats.org/officeDocument/2006/customXml" ds:itemID="{5974C671-69F4-4197-96B0-4019682A4F9E}"/>
</file>

<file path=docProps/app.xml><?xml version="1.0" encoding="utf-8"?>
<Properties xmlns="http://schemas.openxmlformats.org/officeDocument/2006/extended-properties" xmlns:vt="http://schemas.openxmlformats.org/officeDocument/2006/docPropsVTypes">
  <TotalTime>15104</TotalTime>
  <Words>14263</Words>
  <Application>Microsoft Office PowerPoint</Application>
  <PresentationFormat>Affichage à l'écran (4:3)</PresentationFormat>
  <Paragraphs>1377</Paragraphs>
  <Slides>97</Slides>
  <Notes>6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4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97</vt:i4>
      </vt:variant>
    </vt:vector>
  </HeadingPairs>
  <TitlesOfParts>
    <vt:vector size="105" baseType="lpstr">
      <vt:lpstr>Arial</vt:lpstr>
      <vt:lpstr>Symbol</vt:lpstr>
      <vt:lpstr>Times New Roman</vt:lpstr>
      <vt:lpstr>Wingdings</vt:lpstr>
      <vt:lpstr>Modèle par défaut</vt:lpstr>
      <vt:lpstr>2_Conception personnalisée</vt:lpstr>
      <vt:lpstr>1_Conception personnalisée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privat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Claude Vilvens</dc:creator>
  <cp:lastModifiedBy>CHARLET CHRISTOPHE</cp:lastModifiedBy>
  <cp:revision>1406</cp:revision>
  <dcterms:created xsi:type="dcterms:W3CDTF">2008-04-16T06:47:56Z</dcterms:created>
  <dcterms:modified xsi:type="dcterms:W3CDTF">2023-10-03T10:00:08Z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0x010100C891F06FCC5371489AF04511E868E0C3</vt:lpwstr>
  </property>
</Properties>
</file>